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8" r:id="rId3"/>
    <p:sldId id="259" r:id="rId4"/>
    <p:sldId id="260" r:id="rId5"/>
    <p:sldId id="261" r:id="rId6"/>
    <p:sldId id="262" r:id="rId7"/>
    <p:sldId id="272" r:id="rId8"/>
    <p:sldId id="263" r:id="rId9"/>
    <p:sldId id="273" r:id="rId10"/>
    <p:sldId id="271" r:id="rId11"/>
    <p:sldId id="266" r:id="rId12"/>
    <p:sldId id="269" r:id="rId13"/>
    <p:sldId id="270" r:id="rId14"/>
    <p:sldId id="267"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D118DA-6563-47AA-8E24-2E2873F08F22}" v="2" dt="2025-09-07T09:29:47.6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4" d="100"/>
          <a:sy n="74" d="100"/>
        </p:scale>
        <p:origin x="37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083097C-0622-4981-8A2F-18AD24BADD16}"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742040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83097C-0622-4981-8A2F-18AD24BADD16}"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2691645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83097C-0622-4981-8A2F-18AD24BADD16}"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238881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83097C-0622-4981-8A2F-18AD24BADD16}"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3667247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83097C-0622-4981-8A2F-18AD24BADD16}" type="datetimeFigureOut">
              <a:rPr lang="en-GB" smtClean="0"/>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2034164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83097C-0622-4981-8A2F-18AD24BADD16}" type="datetimeFigureOut">
              <a:rPr lang="en-GB" smtClean="0"/>
              <a:t>08/09/2026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3826537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83097C-0622-4981-8A2F-18AD24BADD16}" type="datetimeFigureOut">
              <a:rPr lang="en-GB" smtClean="0"/>
              <a:t>08/09/2026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1218570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83097C-0622-4981-8A2F-18AD24BADD16}"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35901680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232160-566C-4887-A30A-2C03BC8A1330}" type="slidenum">
              <a:rPr lang="en-GB" smtClean="0"/>
              <a:t>‹#›</a:t>
            </a:fld>
            <a:endParaRPr lang="en-GB"/>
          </a:p>
        </p:txBody>
      </p:sp>
      <p:sp>
        <p:nvSpPr>
          <p:cNvPr id="5" name="Date Placeholder 4"/>
          <p:cNvSpPr>
            <a:spLocks noGrp="1"/>
          </p:cNvSpPr>
          <p:nvPr>
            <p:ph type="dt" sz="half" idx="10"/>
          </p:nvPr>
        </p:nvSpPr>
        <p:spPr/>
        <p:txBody>
          <a:bodyPr/>
          <a:lstStyle/>
          <a:p>
            <a:fld id="{B083097C-0622-4981-8A2F-18AD24BADD16}" type="datetimeFigureOut">
              <a:rPr lang="en-GB" smtClean="0"/>
              <a:t>08/09/2026</a:t>
            </a:fld>
            <a:endParaRPr lang="en-GB"/>
          </a:p>
        </p:txBody>
      </p:sp>
    </p:spTree>
    <p:extLst>
      <p:ext uri="{BB962C8B-B14F-4D97-AF65-F5344CB8AC3E}">
        <p14:creationId xmlns:p14="http://schemas.microsoft.com/office/powerpoint/2010/main" val="3878786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83097C-0622-4981-8A2F-18AD24BADD16}"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3929209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83097C-0622-4981-8A2F-18AD24BADD16}"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871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83097C-0622-4981-8A2F-18AD24BADD16}"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30778273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83097C-0622-4981-8A2F-18AD24BADD16}"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570469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83097C-0622-4981-8A2F-18AD24BADD16}"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18495228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83097C-0622-4981-8A2F-18AD24BADD16}"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42043452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83097C-0622-4981-8A2F-18AD24BADD16}"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545854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083097C-0622-4981-8A2F-18AD24BADD16}" type="datetimeFigureOut">
              <a:rPr lang="en-GB" smtClean="0"/>
              <a:t>08/09/2026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D232160-566C-4887-A30A-2C03BC8A1330}" type="slidenum">
              <a:rPr lang="en-GB" smtClean="0"/>
              <a:t>‹#›</a:t>
            </a:fld>
            <a:endParaRPr lang="en-GB"/>
          </a:p>
        </p:txBody>
      </p:sp>
    </p:spTree>
    <p:extLst>
      <p:ext uri="{BB962C8B-B14F-4D97-AF65-F5344CB8AC3E}">
        <p14:creationId xmlns:p14="http://schemas.microsoft.com/office/powerpoint/2010/main" val="31169469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ttrockstars.com/"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F228F-CE13-D61E-5054-B6F46C11460E}"/>
              </a:ext>
            </a:extLst>
          </p:cNvPr>
          <p:cNvSpPr>
            <a:spLocks noGrp="1"/>
          </p:cNvSpPr>
          <p:nvPr>
            <p:ph type="ctrTitle"/>
          </p:nvPr>
        </p:nvSpPr>
        <p:spPr>
          <a:xfrm>
            <a:off x="4974337" y="1032638"/>
            <a:ext cx="4299666" cy="3249131"/>
          </a:xfrm>
        </p:spPr>
        <p:txBody>
          <a:bodyPr>
            <a:normAutofit/>
          </a:bodyPr>
          <a:lstStyle/>
          <a:p>
            <a:pPr algn="ctr"/>
            <a:r>
              <a:rPr lang="en-GB" b="1" dirty="0">
                <a:solidFill>
                  <a:schemeClr val="tx1"/>
                </a:solidFill>
                <a:effectLst/>
                <a:latin typeface="Twinkl" panose="02000000000000000000" pitchFamily="2" charset="0"/>
                <a:ea typeface="Calibri" panose="020F0502020204030204" pitchFamily="34" charset="0"/>
                <a:cs typeface="Times New Roman" panose="02020603050405020304" pitchFamily="18" charset="0"/>
              </a:rPr>
              <a:t>Welcome to </a:t>
            </a:r>
            <a:r>
              <a:rPr lang="en-GB" b="1" dirty="0">
                <a:solidFill>
                  <a:schemeClr val="tx1"/>
                </a:solidFill>
                <a:latin typeface="Twinkl" panose="02000000000000000000" pitchFamily="2" charset="0"/>
                <a:ea typeface="Calibri" panose="020F0502020204030204" pitchFamily="34" charset="0"/>
                <a:cs typeface="Times New Roman" panose="02020603050405020304" pitchFamily="18" charset="0"/>
              </a:rPr>
              <a:t>Kingfisher</a:t>
            </a:r>
            <a:r>
              <a:rPr lang="en-GB" b="1" dirty="0">
                <a:solidFill>
                  <a:schemeClr val="tx1"/>
                </a:solidFill>
                <a:effectLst/>
                <a:latin typeface="Twinkl" panose="02000000000000000000" pitchFamily="2" charset="0"/>
                <a:ea typeface="Calibri" panose="020F0502020204030204" pitchFamily="34" charset="0"/>
                <a:cs typeface="Times New Roman" panose="02020603050405020304" pitchFamily="18" charset="0"/>
              </a:rPr>
              <a:t> Class</a:t>
            </a:r>
            <a:endParaRPr lang="en-GB" dirty="0">
              <a:solidFill>
                <a:schemeClr val="tx1"/>
              </a:solidFill>
              <a:latin typeface="Twinkl" panose="02000000000000000000" pitchFamily="2" charset="0"/>
            </a:endParaRPr>
          </a:p>
        </p:txBody>
      </p:sp>
      <p:sp>
        <p:nvSpPr>
          <p:cNvPr id="23" name="Isosceles Triangle 22">
            <a:extLst>
              <a:ext uri="{FF2B5EF4-FFF2-40B4-BE49-F238E27FC236}">
                <a16:creationId xmlns:a16="http://schemas.microsoft.com/office/drawing/2014/main" id="{5A7802B6-FF37-40CF-A7E2-6F2A0D9A9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20" name="Picture 19" descr="Graphical user interface, application&#10;&#10;Description automatically generated">
            <a:extLst>
              <a:ext uri="{FF2B5EF4-FFF2-40B4-BE49-F238E27FC236}">
                <a16:creationId xmlns:a16="http://schemas.microsoft.com/office/drawing/2014/main" id="{14939B2E-0EDF-478A-BF59-9D72199FC6D2}"/>
              </a:ext>
            </a:extLst>
          </p:cNvPr>
          <p:cNvPicPr>
            <a:picLocks noChangeAspect="1"/>
          </p:cNvPicPr>
          <p:nvPr/>
        </p:nvPicPr>
        <p:blipFill>
          <a:blip r:embed="rId2" cstate="print">
            <a:extLst>
              <a:ext uri="{28A0092B-C50C-407E-A947-70E740481C1C}">
                <a14:useLocalDpi xmlns:a14="http://schemas.microsoft.com/office/drawing/2010/main" val="0"/>
              </a:ext>
            </a:extLst>
          </a:blip>
          <a:srcRect l="12143" t="16191" r="31447" b="10384"/>
          <a:stretch>
            <a:fillRect/>
          </a:stretch>
        </p:blipFill>
        <p:spPr bwMode="auto">
          <a:xfrm>
            <a:off x="10414065" y="5130665"/>
            <a:ext cx="1669987" cy="1644785"/>
          </a:xfrm>
          <a:prstGeom prst="rect">
            <a:avLst/>
          </a:prstGeom>
          <a:noFill/>
          <a:ln>
            <a:noFill/>
          </a:ln>
        </p:spPr>
      </p:pic>
      <p:pic>
        <p:nvPicPr>
          <p:cNvPr id="3" name="Picture 2">
            <a:extLst>
              <a:ext uri="{FF2B5EF4-FFF2-40B4-BE49-F238E27FC236}">
                <a16:creationId xmlns:a16="http://schemas.microsoft.com/office/drawing/2014/main" id="{049C5746-9121-F3D8-55A9-1DF65E7EF5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5771" y="1382741"/>
            <a:ext cx="4068946" cy="3413545"/>
          </a:xfrm>
          <a:prstGeom prst="rect">
            <a:avLst/>
          </a:prstGeom>
        </p:spPr>
      </p:pic>
    </p:spTree>
    <p:extLst>
      <p:ext uri="{BB962C8B-B14F-4D97-AF65-F5344CB8AC3E}">
        <p14:creationId xmlns:p14="http://schemas.microsoft.com/office/powerpoint/2010/main" val="37987981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CB49045-EAE9-C791-0CDC-2744B62DD079}"/>
              </a:ext>
            </a:extLst>
          </p:cNvPr>
          <p:cNvSpPr>
            <a:spLocks noGrp="1"/>
          </p:cNvSpPr>
          <p:nvPr>
            <p:ph idx="1"/>
          </p:nvPr>
        </p:nvSpPr>
        <p:spPr>
          <a:xfrm>
            <a:off x="568170" y="1296139"/>
            <a:ext cx="9979704" cy="5346661"/>
          </a:xfrm>
        </p:spPr>
        <p:txBody>
          <a:bodyPr>
            <a:normAutofit fontScale="70000" lnSpcReduction="20000"/>
          </a:bodyPr>
          <a:lstStyle/>
          <a:p>
            <a:pPr marL="0" indent="0">
              <a:buNone/>
            </a:pPr>
            <a:r>
              <a:rPr lang="en-GB" sz="2400" dirty="0">
                <a:solidFill>
                  <a:schemeClr val="tx1"/>
                </a:solidFill>
                <a:latin typeface="Twinkl" panose="02000000000000000000" pitchFamily="2" charset="0"/>
              </a:rPr>
              <a:t>It has been lovely seeing everyone again after the summer holidays and catching up on all your children’s news. While many familiar faces have returned to Kingfisher Class, we would also like to extend a very warm welcome to the new families joining us this year. </a:t>
            </a:r>
          </a:p>
          <a:p>
            <a:pPr marL="0" indent="0">
              <a:buNone/>
            </a:pPr>
            <a:r>
              <a:rPr lang="en-GB" sz="2400" dirty="0">
                <a:solidFill>
                  <a:schemeClr val="tx1"/>
                </a:solidFill>
                <a:latin typeface="Twinkl" panose="02000000000000000000" pitchFamily="2" charset="0"/>
              </a:rPr>
              <a:t>Here is some useful class information for you which we will also share on our class page on the school website. </a:t>
            </a:r>
            <a:r>
              <a:rPr lang="en-GB" sz="2400" b="1" dirty="0">
                <a:solidFill>
                  <a:schemeClr val="tx1"/>
                </a:solidFill>
                <a:latin typeface="Twinkl" panose="02000000000000000000" pitchFamily="2" charset="0"/>
              </a:rPr>
              <a:t> </a:t>
            </a:r>
            <a:endParaRPr lang="en-GB" sz="2400" dirty="0">
              <a:solidFill>
                <a:schemeClr val="tx1"/>
              </a:solidFill>
              <a:latin typeface="Twinkl" panose="02000000000000000000" pitchFamily="2" charset="0"/>
            </a:endParaRPr>
          </a:p>
          <a:p>
            <a:pPr marL="0" indent="0">
              <a:buNone/>
            </a:pPr>
            <a:r>
              <a:rPr lang="en-GB" sz="2400" b="1" dirty="0">
                <a:solidFill>
                  <a:schemeClr val="tx1"/>
                </a:solidFill>
                <a:latin typeface="Twinkl" panose="02000000000000000000" pitchFamily="2" charset="0"/>
              </a:rPr>
              <a:t>Teachers:</a:t>
            </a:r>
            <a:r>
              <a:rPr lang="en-GB" sz="2400" dirty="0">
                <a:solidFill>
                  <a:schemeClr val="tx1"/>
                </a:solidFill>
                <a:latin typeface="Twinkl" panose="02000000000000000000" pitchFamily="2" charset="0"/>
              </a:rPr>
              <a:t> Mrs Litt – Monday and Tuesday (alternate Wednesdays)</a:t>
            </a:r>
          </a:p>
          <a:p>
            <a:pPr marL="0" indent="0">
              <a:buNone/>
            </a:pPr>
            <a:r>
              <a:rPr lang="en-GB" sz="2400" dirty="0">
                <a:solidFill>
                  <a:schemeClr val="tx1"/>
                </a:solidFill>
                <a:latin typeface="Twinkl" panose="02000000000000000000" pitchFamily="2" charset="0"/>
              </a:rPr>
              <a:t>              Mrs Bingham – Thursday and Friday (alternate Wednesdays)</a:t>
            </a:r>
          </a:p>
          <a:p>
            <a:pPr marL="0" indent="0">
              <a:buNone/>
            </a:pPr>
            <a:r>
              <a:rPr lang="en-GB" sz="2400" b="1" dirty="0">
                <a:solidFill>
                  <a:schemeClr val="tx1"/>
                </a:solidFill>
                <a:latin typeface="Twinkl" panose="02000000000000000000" pitchFamily="2" charset="0"/>
              </a:rPr>
              <a:t>Teaching Assistants:</a:t>
            </a:r>
            <a:r>
              <a:rPr lang="en-GB" sz="2400" dirty="0">
                <a:solidFill>
                  <a:schemeClr val="tx1"/>
                </a:solidFill>
                <a:latin typeface="Twinkl" panose="02000000000000000000" pitchFamily="2" charset="0"/>
              </a:rPr>
              <a:t> Mrs Phillips and Miss Nichols</a:t>
            </a:r>
          </a:p>
          <a:p>
            <a:pPr marL="0" indent="0">
              <a:buNone/>
            </a:pPr>
            <a:r>
              <a:rPr lang="en-GB" sz="2400" b="1" dirty="0">
                <a:solidFill>
                  <a:schemeClr val="tx1"/>
                </a:solidFill>
                <a:latin typeface="Twinkl" panose="02000000000000000000" pitchFamily="2" charset="0"/>
              </a:rPr>
              <a:t>PPA Cover:</a:t>
            </a:r>
            <a:r>
              <a:rPr lang="en-GB" sz="2400" dirty="0">
                <a:solidFill>
                  <a:schemeClr val="tx1"/>
                </a:solidFill>
                <a:latin typeface="Twinkl" panose="02000000000000000000" pitchFamily="2" charset="0"/>
              </a:rPr>
              <a:t> 1 hour on a Wednesday morning with Sports Coach – Mrs Fowks</a:t>
            </a:r>
          </a:p>
          <a:p>
            <a:pPr marL="0" indent="0">
              <a:buNone/>
            </a:pPr>
            <a:r>
              <a:rPr lang="en-GB" sz="2400" dirty="0">
                <a:solidFill>
                  <a:schemeClr val="tx1"/>
                </a:solidFill>
                <a:latin typeface="Twinkl" panose="02000000000000000000" pitchFamily="2" charset="0"/>
              </a:rPr>
              <a:t>                1 hour on a Wednesday morning Guided Reading with Mrs Phillips and Miss Nichols.</a:t>
            </a:r>
          </a:p>
          <a:p>
            <a:pPr marL="0" indent="0">
              <a:buNone/>
            </a:pPr>
            <a:r>
              <a:rPr lang="en-GB" sz="2400" b="1" dirty="0">
                <a:solidFill>
                  <a:schemeClr val="tx1"/>
                </a:solidFill>
                <a:latin typeface="Twinkl" panose="02000000000000000000" pitchFamily="2" charset="0"/>
              </a:rPr>
              <a:t> </a:t>
            </a:r>
            <a:endParaRPr lang="en-GB" sz="2400" dirty="0">
              <a:solidFill>
                <a:schemeClr val="tx1"/>
              </a:solidFill>
              <a:latin typeface="Twinkl" panose="02000000000000000000" pitchFamily="2" charset="0"/>
            </a:endParaRPr>
          </a:p>
          <a:p>
            <a:pPr marL="0" indent="0">
              <a:buNone/>
            </a:pPr>
            <a:r>
              <a:rPr lang="en-GB" sz="2400" b="1" u="sng" dirty="0">
                <a:solidFill>
                  <a:schemeClr val="tx1"/>
                </a:solidFill>
                <a:latin typeface="Twinkl" panose="02000000000000000000" pitchFamily="2" charset="0"/>
              </a:rPr>
              <a:t>School Day Timings</a:t>
            </a:r>
            <a:endParaRPr lang="en-GB" sz="2400" dirty="0">
              <a:solidFill>
                <a:schemeClr val="tx1"/>
              </a:solidFill>
              <a:latin typeface="Twinkl" panose="02000000000000000000" pitchFamily="2" charset="0"/>
            </a:endParaRPr>
          </a:p>
          <a:p>
            <a:pPr marL="0" indent="0">
              <a:buNone/>
            </a:pPr>
            <a:r>
              <a:rPr lang="en-GB" sz="2400" dirty="0">
                <a:solidFill>
                  <a:schemeClr val="tx1"/>
                </a:solidFill>
                <a:latin typeface="Twinkl" panose="02000000000000000000" pitchFamily="2" charset="0"/>
              </a:rPr>
              <a:t>Classroom doors open at </a:t>
            </a:r>
            <a:r>
              <a:rPr lang="en-GB" sz="2400" b="1" dirty="0">
                <a:solidFill>
                  <a:schemeClr val="tx1"/>
                </a:solidFill>
                <a:latin typeface="Twinkl" panose="02000000000000000000" pitchFamily="2" charset="0"/>
              </a:rPr>
              <a:t>8.40am</a:t>
            </a:r>
            <a:r>
              <a:rPr lang="en-GB" sz="2400" dirty="0">
                <a:solidFill>
                  <a:schemeClr val="tx1"/>
                </a:solidFill>
                <a:latin typeface="Twinkl" panose="02000000000000000000" pitchFamily="2" charset="0"/>
              </a:rPr>
              <a:t> for an </a:t>
            </a:r>
            <a:r>
              <a:rPr lang="en-GB" sz="2400" b="1" dirty="0">
                <a:solidFill>
                  <a:schemeClr val="tx1"/>
                </a:solidFill>
                <a:latin typeface="Twinkl" panose="02000000000000000000" pitchFamily="2" charset="0"/>
              </a:rPr>
              <a:t>8.45am start</a:t>
            </a:r>
            <a:r>
              <a:rPr lang="en-GB" sz="2400" dirty="0">
                <a:solidFill>
                  <a:schemeClr val="tx1"/>
                </a:solidFill>
                <a:latin typeface="Twinkl" panose="02000000000000000000" pitchFamily="2" charset="0"/>
              </a:rPr>
              <a:t>.</a:t>
            </a:r>
          </a:p>
          <a:p>
            <a:pPr marL="0" indent="0">
              <a:buNone/>
            </a:pPr>
            <a:r>
              <a:rPr lang="en-GB" sz="2400" dirty="0">
                <a:solidFill>
                  <a:schemeClr val="tx1"/>
                </a:solidFill>
                <a:latin typeface="Twinkl" panose="02000000000000000000" pitchFamily="2" charset="0"/>
              </a:rPr>
              <a:t>End of the school day is </a:t>
            </a:r>
            <a:r>
              <a:rPr lang="en-GB" sz="2400" b="1" dirty="0">
                <a:solidFill>
                  <a:schemeClr val="tx1"/>
                </a:solidFill>
                <a:latin typeface="Twinkl" panose="02000000000000000000" pitchFamily="2" charset="0"/>
              </a:rPr>
              <a:t>3.15pm</a:t>
            </a:r>
            <a:r>
              <a:rPr lang="en-GB" sz="2400" dirty="0">
                <a:solidFill>
                  <a:schemeClr val="tx1"/>
                </a:solidFill>
                <a:latin typeface="Twinkl" panose="02000000000000000000" pitchFamily="2" charset="0"/>
              </a:rPr>
              <a:t>.</a:t>
            </a:r>
          </a:p>
          <a:p>
            <a:pPr marL="0" indent="0">
              <a:buNone/>
            </a:pPr>
            <a:r>
              <a:rPr lang="en-GB" sz="2400" b="1" dirty="0">
                <a:solidFill>
                  <a:schemeClr val="tx1"/>
                </a:solidFill>
                <a:latin typeface="Twinkl" panose="02000000000000000000" pitchFamily="2" charset="0"/>
              </a:rPr>
              <a:t>PE Day:</a:t>
            </a:r>
            <a:r>
              <a:rPr lang="en-GB" sz="2400" dirty="0">
                <a:solidFill>
                  <a:schemeClr val="tx1"/>
                </a:solidFill>
                <a:latin typeface="Twinkl" panose="02000000000000000000" pitchFamily="2" charset="0"/>
              </a:rPr>
              <a:t> Monday and Wednesday. </a:t>
            </a:r>
          </a:p>
          <a:p>
            <a:pPr marL="0" indent="0">
              <a:buNone/>
            </a:pPr>
            <a:r>
              <a:rPr lang="en-GB" sz="2400" b="1" dirty="0">
                <a:solidFill>
                  <a:schemeClr val="tx1"/>
                </a:solidFill>
                <a:latin typeface="Twinkl" panose="02000000000000000000" pitchFamily="2" charset="0"/>
              </a:rPr>
              <a:t>PE Kit:</a:t>
            </a:r>
            <a:r>
              <a:rPr lang="en-GB" sz="2400" dirty="0">
                <a:solidFill>
                  <a:schemeClr val="tx1"/>
                </a:solidFill>
                <a:latin typeface="Twinkl" panose="02000000000000000000" pitchFamily="2" charset="0"/>
              </a:rPr>
              <a:t> White t-shirt, black shorts and daps/trainers.</a:t>
            </a:r>
          </a:p>
          <a:p>
            <a:pPr marL="0" indent="0">
              <a:buNone/>
            </a:pPr>
            <a:r>
              <a:rPr lang="en-GB" sz="2400" dirty="0">
                <a:solidFill>
                  <a:schemeClr val="tx1"/>
                </a:solidFill>
                <a:latin typeface="Twinkl" panose="02000000000000000000" pitchFamily="2" charset="0"/>
              </a:rPr>
              <a:t>Children are expected to change into their PE kits for PE lessons.</a:t>
            </a:r>
          </a:p>
          <a:p>
            <a:endParaRPr lang="en-GB" dirty="0"/>
          </a:p>
        </p:txBody>
      </p:sp>
      <p:sp>
        <p:nvSpPr>
          <p:cNvPr id="5" name="Title 4">
            <a:extLst>
              <a:ext uri="{FF2B5EF4-FFF2-40B4-BE49-F238E27FC236}">
                <a16:creationId xmlns:a16="http://schemas.microsoft.com/office/drawing/2014/main" id="{9D00D5CD-BAC3-58F7-1B88-E262D0BBE2DB}"/>
              </a:ext>
            </a:extLst>
          </p:cNvPr>
          <p:cNvSpPr>
            <a:spLocks noGrp="1"/>
          </p:cNvSpPr>
          <p:nvPr>
            <p:ph type="title"/>
          </p:nvPr>
        </p:nvSpPr>
        <p:spPr>
          <a:xfrm>
            <a:off x="911524" y="440934"/>
            <a:ext cx="8596668" cy="1320800"/>
          </a:xfrm>
        </p:spPr>
        <p:txBody>
          <a:bodyPr>
            <a:normAutofit/>
          </a:bodyPr>
          <a:lstStyle/>
          <a:p>
            <a:pPr algn="ctr"/>
            <a:r>
              <a:rPr lang="en-GB" sz="3000" u="sng" dirty="0">
                <a:solidFill>
                  <a:schemeClr val="tx1"/>
                </a:solidFill>
                <a:latin typeface="Twinkl" panose="02000000000000000000" pitchFamily="2" charset="0"/>
              </a:rPr>
              <a:t>What our week looks like</a:t>
            </a:r>
            <a:r>
              <a:rPr lang="en-GB" sz="3000" dirty="0">
                <a:solidFill>
                  <a:schemeClr val="tx1"/>
                </a:solidFill>
                <a:latin typeface="Twinkl" panose="02000000000000000000" pitchFamily="2" charset="0"/>
              </a:rPr>
              <a:t>:</a:t>
            </a:r>
          </a:p>
        </p:txBody>
      </p:sp>
      <p:pic>
        <p:nvPicPr>
          <p:cNvPr id="2" name="Picture 1">
            <a:extLst>
              <a:ext uri="{FF2B5EF4-FFF2-40B4-BE49-F238E27FC236}">
                <a16:creationId xmlns:a16="http://schemas.microsoft.com/office/drawing/2014/main" id="{A84CB5E3-6AFF-3A88-5E63-58BA469871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3834" y="215199"/>
            <a:ext cx="1135380" cy="952500"/>
          </a:xfrm>
          <a:prstGeom prst="rect">
            <a:avLst/>
          </a:prstGeom>
        </p:spPr>
      </p:pic>
    </p:spTree>
    <p:extLst>
      <p:ext uri="{BB962C8B-B14F-4D97-AF65-F5344CB8AC3E}">
        <p14:creationId xmlns:p14="http://schemas.microsoft.com/office/powerpoint/2010/main" val="2172121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5AA9B-F583-8AEB-21FB-9EF5ED19D397}"/>
              </a:ext>
            </a:extLst>
          </p:cNvPr>
          <p:cNvSpPr>
            <a:spLocks noGrp="1"/>
          </p:cNvSpPr>
          <p:nvPr>
            <p:ph type="title"/>
          </p:nvPr>
        </p:nvSpPr>
        <p:spPr>
          <a:xfrm>
            <a:off x="3423282" y="507299"/>
            <a:ext cx="8596668" cy="1320800"/>
          </a:xfrm>
        </p:spPr>
        <p:txBody>
          <a:bodyPr/>
          <a:lstStyle/>
          <a:p>
            <a:r>
              <a:rPr lang="en-GB" u="sng" dirty="0">
                <a:solidFill>
                  <a:schemeClr val="tx1"/>
                </a:solidFill>
                <a:latin typeface="Twinkl" panose="02000000000000000000" pitchFamily="2" charset="0"/>
              </a:rPr>
              <a:t>Useful information</a:t>
            </a:r>
            <a:r>
              <a:rPr lang="en-GB" dirty="0">
                <a:solidFill>
                  <a:schemeClr val="tx1"/>
                </a:solidFill>
                <a:latin typeface="Twinkl" panose="02000000000000000000" pitchFamily="2" charset="0"/>
              </a:rPr>
              <a:t>:</a:t>
            </a:r>
          </a:p>
        </p:txBody>
      </p:sp>
      <p:sp>
        <p:nvSpPr>
          <p:cNvPr id="3" name="Content Placeholder 2">
            <a:extLst>
              <a:ext uri="{FF2B5EF4-FFF2-40B4-BE49-F238E27FC236}">
                <a16:creationId xmlns:a16="http://schemas.microsoft.com/office/drawing/2014/main" id="{A01EFF57-7DA0-8E58-0304-68FA76D984A0}"/>
              </a:ext>
            </a:extLst>
          </p:cNvPr>
          <p:cNvSpPr>
            <a:spLocks noGrp="1"/>
          </p:cNvSpPr>
          <p:nvPr>
            <p:ph idx="1"/>
          </p:nvPr>
        </p:nvSpPr>
        <p:spPr>
          <a:xfrm>
            <a:off x="726949" y="1209674"/>
            <a:ext cx="7502651" cy="2166490"/>
          </a:xfrm>
        </p:spPr>
        <p:txBody>
          <a:bodyPr>
            <a:normAutofit fontScale="92500" lnSpcReduction="10000"/>
          </a:bodyPr>
          <a:lstStyle/>
          <a:p>
            <a:pPr marL="0" indent="0">
              <a:lnSpc>
                <a:spcPct val="107000"/>
              </a:lnSpc>
              <a:spcAft>
                <a:spcPts val="800"/>
              </a:spcAft>
              <a:buNone/>
            </a:pPr>
            <a:r>
              <a:rPr lang="en-GB" sz="2000" dirty="0">
                <a:solidFill>
                  <a:schemeClr val="tx1"/>
                </a:solidFill>
                <a:effectLst/>
                <a:latin typeface="Twinkl" panose="02000000000000000000" pitchFamily="2" charset="0"/>
                <a:ea typeface="Calibri" panose="020F0502020204030204" pitchFamily="34" charset="0"/>
                <a:cs typeface="Times New Roman" panose="02020603050405020304" pitchFamily="18" charset="0"/>
              </a:rPr>
              <a:t>We are in the process of getting all of our class information on our Kingfisher class page on the school website. </a:t>
            </a:r>
          </a:p>
          <a:p>
            <a:pPr marL="0" indent="0">
              <a:lnSpc>
                <a:spcPct val="107000"/>
              </a:lnSpc>
              <a:spcAft>
                <a:spcPts val="800"/>
              </a:spcAft>
              <a:buNone/>
            </a:pPr>
            <a:r>
              <a:rPr lang="en-GB" sz="2000" dirty="0">
                <a:solidFill>
                  <a:schemeClr val="tx1"/>
                </a:solidFill>
                <a:effectLst/>
                <a:latin typeface="Twinkl" panose="02000000000000000000" pitchFamily="2" charset="0"/>
                <a:ea typeface="Calibri" panose="020F0502020204030204" pitchFamily="34" charset="0"/>
                <a:cs typeface="Times New Roman" panose="02020603050405020304" pitchFamily="18" charset="0"/>
              </a:rPr>
              <a:t>If you haven’t had a look at </a:t>
            </a:r>
            <a:r>
              <a:rPr lang="en-GB" sz="2000" dirty="0">
                <a:solidFill>
                  <a:schemeClr val="tx1"/>
                </a:solidFill>
                <a:latin typeface="Twinkl" panose="02000000000000000000" pitchFamily="2" charset="0"/>
                <a:ea typeface="Calibri" panose="020F0502020204030204" pitchFamily="34" charset="0"/>
                <a:cs typeface="Times New Roman" panose="02020603050405020304" pitchFamily="18" charset="0"/>
              </a:rPr>
              <a:t>the school </a:t>
            </a:r>
            <a:r>
              <a:rPr lang="en-GB" sz="2000" dirty="0">
                <a:solidFill>
                  <a:schemeClr val="tx1"/>
                </a:solidFill>
                <a:effectLst/>
                <a:latin typeface="Twinkl" panose="02000000000000000000" pitchFamily="2" charset="0"/>
                <a:ea typeface="Calibri" panose="020F0502020204030204" pitchFamily="34" charset="0"/>
                <a:cs typeface="Times New Roman" panose="02020603050405020304" pitchFamily="18" charset="0"/>
              </a:rPr>
              <a:t>website please do to become familiar with the layout. We will be adding information and photos of what we have been doing throughout the year for you to see on our class page.</a:t>
            </a:r>
          </a:p>
          <a:p>
            <a:pPr marL="0" indent="0">
              <a:lnSpc>
                <a:spcPct val="107000"/>
              </a:lnSpc>
              <a:spcAft>
                <a:spcPts val="800"/>
              </a:spcAft>
              <a:buNone/>
            </a:pPr>
            <a:endParaRPr lang="en-GB" dirty="0">
              <a:solidFill>
                <a:schemeClr val="tx1"/>
              </a:solidFill>
              <a:latin typeface="Comic Sans MS" panose="030F0702030302020204" pitchFamily="66"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dirty="0">
              <a:solidFill>
                <a:schemeClr val="tx1"/>
              </a:solidFill>
              <a:latin typeface="Comic Sans MS" panose="030F0702030302020204" pitchFamily="66"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329AD7D4-E7C0-3C5A-37BC-C893A2026D83}"/>
              </a:ext>
            </a:extLst>
          </p:cNvPr>
          <p:cNvPicPr>
            <a:picLocks noChangeAspect="1"/>
          </p:cNvPicPr>
          <p:nvPr/>
        </p:nvPicPr>
        <p:blipFill>
          <a:blip r:embed="rId2"/>
          <a:stretch>
            <a:fillRect/>
          </a:stretch>
        </p:blipFill>
        <p:spPr>
          <a:xfrm>
            <a:off x="2076777" y="3376164"/>
            <a:ext cx="5194880" cy="2548113"/>
          </a:xfrm>
          <a:prstGeom prst="rect">
            <a:avLst/>
          </a:prstGeom>
        </p:spPr>
      </p:pic>
      <p:pic>
        <p:nvPicPr>
          <p:cNvPr id="9" name="Picture 8">
            <a:extLst>
              <a:ext uri="{FF2B5EF4-FFF2-40B4-BE49-F238E27FC236}">
                <a16:creationId xmlns:a16="http://schemas.microsoft.com/office/drawing/2014/main" id="{D8F470F8-0CFD-ED33-CC71-1A70A28857B7}"/>
              </a:ext>
            </a:extLst>
          </p:cNvPr>
          <p:cNvPicPr>
            <a:picLocks noChangeAspect="1"/>
          </p:cNvPicPr>
          <p:nvPr/>
        </p:nvPicPr>
        <p:blipFill>
          <a:blip r:embed="rId3"/>
          <a:stretch>
            <a:fillRect/>
          </a:stretch>
        </p:blipFill>
        <p:spPr>
          <a:xfrm>
            <a:off x="726949" y="6236886"/>
            <a:ext cx="10458450" cy="571500"/>
          </a:xfrm>
          <a:prstGeom prst="rect">
            <a:avLst/>
          </a:prstGeom>
        </p:spPr>
      </p:pic>
      <p:pic>
        <p:nvPicPr>
          <p:cNvPr id="6" name="Picture 5">
            <a:extLst>
              <a:ext uri="{FF2B5EF4-FFF2-40B4-BE49-F238E27FC236}">
                <a16:creationId xmlns:a16="http://schemas.microsoft.com/office/drawing/2014/main" id="{891926A9-9616-8AD4-1B7A-1F107F12D3E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3834" y="215199"/>
            <a:ext cx="1135380" cy="952500"/>
          </a:xfrm>
          <a:prstGeom prst="rect">
            <a:avLst/>
          </a:prstGeom>
        </p:spPr>
      </p:pic>
      <p:pic>
        <p:nvPicPr>
          <p:cNvPr id="10" name="Picture 9">
            <a:extLst>
              <a:ext uri="{FF2B5EF4-FFF2-40B4-BE49-F238E27FC236}">
                <a16:creationId xmlns:a16="http://schemas.microsoft.com/office/drawing/2014/main" id="{E8C5CACF-2A6C-946B-4B95-4B5D43705678}"/>
              </a:ext>
            </a:extLst>
          </p:cNvPr>
          <p:cNvPicPr>
            <a:picLocks noChangeAspect="1"/>
          </p:cNvPicPr>
          <p:nvPr/>
        </p:nvPicPr>
        <p:blipFill>
          <a:blip r:embed="rId5"/>
          <a:stretch>
            <a:fillRect/>
          </a:stretch>
        </p:blipFill>
        <p:spPr>
          <a:xfrm>
            <a:off x="8425009" y="2732828"/>
            <a:ext cx="3364220" cy="3260970"/>
          </a:xfrm>
          <a:prstGeom prst="rect">
            <a:avLst/>
          </a:prstGeom>
        </p:spPr>
      </p:pic>
    </p:spTree>
    <p:extLst>
      <p:ext uri="{BB962C8B-B14F-4D97-AF65-F5344CB8AC3E}">
        <p14:creationId xmlns:p14="http://schemas.microsoft.com/office/powerpoint/2010/main" val="20653528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AFCF0-45A9-78CB-45C8-870EE29095DD}"/>
              </a:ext>
            </a:extLst>
          </p:cNvPr>
          <p:cNvSpPr>
            <a:spLocks noGrp="1"/>
          </p:cNvSpPr>
          <p:nvPr>
            <p:ph type="title"/>
          </p:nvPr>
        </p:nvSpPr>
        <p:spPr>
          <a:xfrm>
            <a:off x="1947950" y="574321"/>
            <a:ext cx="8596668" cy="1320800"/>
          </a:xfrm>
        </p:spPr>
        <p:txBody>
          <a:bodyPr>
            <a:normAutofit/>
          </a:bodyPr>
          <a:lstStyle/>
          <a:p>
            <a:r>
              <a:rPr lang="en-GB" u="sng" dirty="0">
                <a:solidFill>
                  <a:schemeClr val="tx1"/>
                </a:solidFill>
                <a:effectLst/>
                <a:latin typeface="Twinkl" panose="02000000000000000000" pitchFamily="2" charset="0"/>
                <a:ea typeface="Calibri" panose="020F0502020204030204" pitchFamily="34" charset="0"/>
                <a:cs typeface="Times New Roman" panose="02020603050405020304" pitchFamily="18" charset="0"/>
              </a:rPr>
              <a:t>What to bring to school every day</a:t>
            </a:r>
            <a:r>
              <a:rPr lang="en-GB" dirty="0">
                <a:solidFill>
                  <a:schemeClr val="tx1"/>
                </a:solidFill>
                <a:effectLst/>
                <a:latin typeface="Twinkl" panose="02000000000000000000" pitchFamily="2" charset="0"/>
                <a:ea typeface="Calibri" panose="020F0502020204030204" pitchFamily="34" charset="0"/>
                <a:cs typeface="Times New Roman" panose="02020603050405020304" pitchFamily="18" charset="0"/>
              </a:rPr>
              <a:t>:</a:t>
            </a:r>
            <a:endParaRPr lang="en-GB" dirty="0">
              <a:solidFill>
                <a:schemeClr val="tx1"/>
              </a:solidFill>
              <a:latin typeface="Twinkl" panose="02000000000000000000" pitchFamily="2" charset="0"/>
            </a:endParaRPr>
          </a:p>
        </p:txBody>
      </p:sp>
      <p:sp>
        <p:nvSpPr>
          <p:cNvPr id="3" name="Content Placeholder 2">
            <a:extLst>
              <a:ext uri="{FF2B5EF4-FFF2-40B4-BE49-F238E27FC236}">
                <a16:creationId xmlns:a16="http://schemas.microsoft.com/office/drawing/2014/main" id="{C41B8646-F514-AB0C-2305-7B28819F8C8B}"/>
              </a:ext>
            </a:extLst>
          </p:cNvPr>
          <p:cNvSpPr>
            <a:spLocks noGrp="1"/>
          </p:cNvSpPr>
          <p:nvPr>
            <p:ph idx="1"/>
          </p:nvPr>
        </p:nvSpPr>
        <p:spPr>
          <a:xfrm>
            <a:off x="677334" y="1615737"/>
            <a:ext cx="8999326" cy="4998127"/>
          </a:xfrm>
        </p:spPr>
        <p:txBody>
          <a:bodyPr>
            <a:normAutofit/>
          </a:bodyPr>
          <a:lstStyle/>
          <a:p>
            <a:pPr marL="0" lvl="0" indent="0">
              <a:buNone/>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lvl="0" indent="0">
              <a:buNone/>
            </a:pPr>
            <a:r>
              <a:rPr lang="en-GB" dirty="0">
                <a:solidFill>
                  <a:schemeClr val="tx1"/>
                </a:solidFill>
                <a:latin typeface="Calibri" panose="020F0502020204030204" pitchFamily="34" charset="0"/>
                <a:ea typeface="Calibri" panose="020F0502020204030204" pitchFamily="34" charset="0"/>
                <a:cs typeface="Times New Roman" panose="02020603050405020304" pitchFamily="18" charset="0"/>
              </a:rPr>
              <a:t>- </a:t>
            </a:r>
            <a:r>
              <a:rPr lang="en-GB" dirty="0">
                <a:solidFill>
                  <a:schemeClr val="tx1"/>
                </a:solidFill>
                <a:latin typeface="Twinkl" panose="02000000000000000000" pitchFamily="2" charset="0"/>
              </a:rPr>
              <a:t>Named water bottle</a:t>
            </a:r>
          </a:p>
          <a:p>
            <a:pPr marL="0" lvl="0" indent="0">
              <a:buNone/>
            </a:pPr>
            <a:r>
              <a:rPr lang="en-GB" dirty="0">
                <a:solidFill>
                  <a:schemeClr val="tx1"/>
                </a:solidFill>
                <a:latin typeface="Twinkl" panose="02000000000000000000" pitchFamily="2" charset="0"/>
              </a:rPr>
              <a:t>- School bag and reading folder – which contains reading book and reading record.</a:t>
            </a:r>
          </a:p>
          <a:p>
            <a:pPr marL="0" lvl="0" indent="0">
              <a:buNone/>
            </a:pPr>
            <a:r>
              <a:rPr lang="en-GB" dirty="0">
                <a:solidFill>
                  <a:schemeClr val="tx1"/>
                </a:solidFill>
                <a:latin typeface="Twinkl" panose="02000000000000000000" pitchFamily="2" charset="0"/>
              </a:rPr>
              <a:t>- Named coat</a:t>
            </a:r>
          </a:p>
          <a:p>
            <a:pPr marL="0" lvl="0" indent="0">
              <a:buNone/>
            </a:pPr>
            <a:r>
              <a:rPr lang="en-GB" dirty="0">
                <a:solidFill>
                  <a:schemeClr val="tx1"/>
                </a:solidFill>
                <a:latin typeface="Twinkl" panose="02000000000000000000" pitchFamily="2" charset="0"/>
              </a:rPr>
              <a:t>- Healthy snack - This can be a piece of fruit or a fruit or cereal bar (NO chocolate bars or crisps). Please note that we are also a nut free school. </a:t>
            </a:r>
          </a:p>
          <a:p>
            <a:pPr marL="0" lvl="0" indent="0">
              <a:buNone/>
            </a:pPr>
            <a:r>
              <a:rPr lang="en-GB" dirty="0">
                <a:solidFill>
                  <a:schemeClr val="tx1"/>
                </a:solidFill>
                <a:latin typeface="Twinkl" panose="02000000000000000000" pitchFamily="2" charset="0"/>
              </a:rPr>
              <a:t>- Please do not bring toys/items that are special to school, we do not want them to get lost or broken. </a:t>
            </a:r>
          </a:p>
          <a:p>
            <a:pPr marL="0" lvl="0" indent="0">
              <a:buNone/>
            </a:pPr>
            <a:r>
              <a:rPr lang="en-GB" dirty="0">
                <a:solidFill>
                  <a:schemeClr val="tx1"/>
                </a:solidFill>
                <a:latin typeface="Twinkl" panose="02000000000000000000" pitchFamily="2" charset="0"/>
              </a:rPr>
              <a:t>- We also ask that the children do not bring in their own fidget toys from home. We have a good selection of fidgets in our calm corners that the children are welcome to use at school when needed.</a:t>
            </a:r>
          </a:p>
          <a:p>
            <a:pPr lvl="0">
              <a:buFontTx/>
              <a:buChar char="-"/>
            </a:pPr>
            <a:endParaRPr lang="en-GB" dirty="0">
              <a:solidFill>
                <a:schemeClr val="tx1"/>
              </a:solidFill>
              <a:latin typeface="Twinkl" panose="02000000000000000000" pitchFamily="2" charset="0"/>
            </a:endParaRPr>
          </a:p>
          <a:p>
            <a:pPr marL="0" indent="0">
              <a:buNone/>
            </a:pPr>
            <a:endParaRPr lang="en-GB" dirty="0">
              <a:latin typeface="Twinkl" panose="02000000000000000000" pitchFamily="2" charset="0"/>
            </a:endParaRPr>
          </a:p>
          <a:p>
            <a:pPr marL="0" indent="0">
              <a:buNone/>
            </a:pPr>
            <a:endParaRPr lang="en-GB" b="1" dirty="0"/>
          </a:p>
        </p:txBody>
      </p:sp>
      <p:pic>
        <p:nvPicPr>
          <p:cNvPr id="5" name="Picture 4">
            <a:extLst>
              <a:ext uri="{FF2B5EF4-FFF2-40B4-BE49-F238E27FC236}">
                <a16:creationId xmlns:a16="http://schemas.microsoft.com/office/drawing/2014/main" id="{EDB9F0C0-04AC-EA9D-23F7-3CC412FE92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098" y="116113"/>
            <a:ext cx="1456284" cy="1221715"/>
          </a:xfrm>
          <a:prstGeom prst="rect">
            <a:avLst/>
          </a:prstGeom>
        </p:spPr>
      </p:pic>
    </p:spTree>
    <p:extLst>
      <p:ext uri="{BB962C8B-B14F-4D97-AF65-F5344CB8AC3E}">
        <p14:creationId xmlns:p14="http://schemas.microsoft.com/office/powerpoint/2010/main" val="88709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932B2-ACEE-0614-A860-B679D347E66F}"/>
              </a:ext>
            </a:extLst>
          </p:cNvPr>
          <p:cNvSpPr>
            <a:spLocks noGrp="1"/>
          </p:cNvSpPr>
          <p:nvPr>
            <p:ph type="title"/>
          </p:nvPr>
        </p:nvSpPr>
        <p:spPr>
          <a:xfrm>
            <a:off x="3134065" y="398073"/>
            <a:ext cx="8596668" cy="1320800"/>
          </a:xfrm>
        </p:spPr>
        <p:txBody>
          <a:bodyPr/>
          <a:lstStyle/>
          <a:p>
            <a:r>
              <a:rPr lang="en-GB" u="sng" dirty="0">
                <a:solidFill>
                  <a:schemeClr val="tx1"/>
                </a:solidFill>
                <a:latin typeface="Twinkl" panose="02000000000000000000" pitchFamily="2" charset="0"/>
              </a:rPr>
              <a:t>Curriculum topics</a:t>
            </a:r>
            <a:r>
              <a:rPr lang="en-GB" dirty="0">
                <a:solidFill>
                  <a:schemeClr val="tx1"/>
                </a:solidFill>
                <a:latin typeface="Twinkl" panose="02000000000000000000" pitchFamily="2" charset="0"/>
              </a:rPr>
              <a:t>:</a:t>
            </a:r>
          </a:p>
        </p:txBody>
      </p:sp>
      <p:sp>
        <p:nvSpPr>
          <p:cNvPr id="3" name="Content Placeholder 2">
            <a:extLst>
              <a:ext uri="{FF2B5EF4-FFF2-40B4-BE49-F238E27FC236}">
                <a16:creationId xmlns:a16="http://schemas.microsoft.com/office/drawing/2014/main" id="{94D5BFC7-3EA9-494F-C0DE-E7D3D91D9BD2}"/>
              </a:ext>
            </a:extLst>
          </p:cNvPr>
          <p:cNvSpPr>
            <a:spLocks noGrp="1"/>
          </p:cNvSpPr>
          <p:nvPr>
            <p:ph idx="1"/>
          </p:nvPr>
        </p:nvSpPr>
        <p:spPr>
          <a:xfrm>
            <a:off x="677334" y="1488613"/>
            <a:ext cx="8596668" cy="3880773"/>
          </a:xfrm>
        </p:spPr>
        <p:txBody>
          <a:bodyPr>
            <a:normAutofit/>
          </a:bodyPr>
          <a:lstStyle/>
          <a:p>
            <a:pPr marL="0" indent="0">
              <a:buNone/>
            </a:pPr>
            <a:r>
              <a:rPr lang="en-GB" dirty="0">
                <a:solidFill>
                  <a:schemeClr val="tx1"/>
                </a:solidFill>
                <a:latin typeface="Twinkl" panose="02000000000000000000" pitchFamily="2" charset="0"/>
              </a:rPr>
              <a:t>A copy of our Term 1 and 2 Theme overview will soon be shared with you on our class page on the school website. Please take a look to see what your children will be learning about. </a:t>
            </a:r>
          </a:p>
          <a:p>
            <a:pPr marL="0" indent="0">
              <a:buNone/>
            </a:pPr>
            <a:endParaRPr lang="en-GB" dirty="0">
              <a:solidFill>
                <a:schemeClr val="tx1"/>
              </a:solidFill>
              <a:latin typeface="Twinkl" panose="02000000000000000000" pitchFamily="2" charset="0"/>
            </a:endParaRPr>
          </a:p>
          <a:p>
            <a:pPr marL="0" indent="0">
              <a:buNone/>
            </a:pPr>
            <a:r>
              <a:rPr lang="en-GB" dirty="0">
                <a:solidFill>
                  <a:schemeClr val="tx1"/>
                </a:solidFill>
                <a:latin typeface="Twinkl" panose="02000000000000000000" pitchFamily="2" charset="0"/>
              </a:rPr>
              <a:t>During term one as Scientists, we will be exploring and learning about </a:t>
            </a:r>
            <a:r>
              <a:rPr lang="en-US" dirty="0">
                <a:solidFill>
                  <a:schemeClr val="tx1"/>
                </a:solidFill>
                <a:latin typeface="Twinkl" panose="02000000000000000000" pitchFamily="2" charset="0"/>
              </a:rPr>
              <a:t>Forces, Sound and Light, Electricity. As Historians, we will be learning about life in Anglo-Saxon times and Viking invasions. As Geographers, we will be improving our Geography skills by using atlases and maps whilst learning about the Equator, Tropic of Cancer and the Tropic of Capricorn. Alongside these curriculum subjects, children will also be taking part in weekly RE, PE, Art, DT, Music and RSHE lessons. </a:t>
            </a:r>
            <a:endParaRPr lang="en-GB" dirty="0">
              <a:solidFill>
                <a:schemeClr val="tx1"/>
              </a:solidFill>
              <a:latin typeface="Twinkl" panose="02000000000000000000" pitchFamily="2" charset="0"/>
            </a:endParaRPr>
          </a:p>
          <a:p>
            <a:endParaRPr lang="en-GB" dirty="0"/>
          </a:p>
        </p:txBody>
      </p:sp>
      <p:pic>
        <p:nvPicPr>
          <p:cNvPr id="8" name="Picture 7">
            <a:extLst>
              <a:ext uri="{FF2B5EF4-FFF2-40B4-BE49-F238E27FC236}">
                <a16:creationId xmlns:a16="http://schemas.microsoft.com/office/drawing/2014/main" id="{3120A8F7-BF9A-EE0A-8313-E01E81F9158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098" y="116113"/>
            <a:ext cx="1456284" cy="1221715"/>
          </a:xfrm>
          <a:prstGeom prst="rect">
            <a:avLst/>
          </a:prstGeom>
        </p:spPr>
      </p:pic>
    </p:spTree>
    <p:extLst>
      <p:ext uri="{BB962C8B-B14F-4D97-AF65-F5344CB8AC3E}">
        <p14:creationId xmlns:p14="http://schemas.microsoft.com/office/powerpoint/2010/main" val="29954916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7BC81-D41B-439F-7E14-44C4D4438B57}"/>
              </a:ext>
            </a:extLst>
          </p:cNvPr>
          <p:cNvSpPr>
            <a:spLocks noGrp="1"/>
          </p:cNvSpPr>
          <p:nvPr>
            <p:ph type="title"/>
          </p:nvPr>
        </p:nvSpPr>
        <p:spPr>
          <a:xfrm>
            <a:off x="4010006" y="484068"/>
            <a:ext cx="8596668" cy="1320800"/>
          </a:xfrm>
        </p:spPr>
        <p:txBody>
          <a:bodyPr/>
          <a:lstStyle/>
          <a:p>
            <a:r>
              <a:rPr lang="en-GB" u="sng" dirty="0">
                <a:solidFill>
                  <a:schemeClr val="tx1"/>
                </a:solidFill>
                <a:latin typeface="Twinkl" panose="02000000000000000000" pitchFamily="2" charset="0"/>
              </a:rPr>
              <a:t>Reading</a:t>
            </a:r>
            <a:r>
              <a:rPr lang="en-GB" dirty="0">
                <a:solidFill>
                  <a:schemeClr val="tx1"/>
                </a:solidFill>
                <a:latin typeface="Twinkl" panose="02000000000000000000" pitchFamily="2" charset="0"/>
              </a:rPr>
              <a:t>: </a:t>
            </a:r>
          </a:p>
        </p:txBody>
      </p:sp>
      <p:sp>
        <p:nvSpPr>
          <p:cNvPr id="3" name="Content Placeholder 2">
            <a:extLst>
              <a:ext uri="{FF2B5EF4-FFF2-40B4-BE49-F238E27FC236}">
                <a16:creationId xmlns:a16="http://schemas.microsoft.com/office/drawing/2014/main" id="{AF4CC6E3-DD09-EE2B-CE77-E7355F92BEBA}"/>
              </a:ext>
            </a:extLst>
          </p:cNvPr>
          <p:cNvSpPr>
            <a:spLocks noGrp="1"/>
          </p:cNvSpPr>
          <p:nvPr>
            <p:ph idx="1"/>
          </p:nvPr>
        </p:nvSpPr>
        <p:spPr>
          <a:xfrm>
            <a:off x="677334" y="1488613"/>
            <a:ext cx="8596668" cy="3880773"/>
          </a:xfrm>
        </p:spPr>
        <p:txBody>
          <a:bodyPr/>
          <a:lstStyle/>
          <a:p>
            <a:pPr marL="0" indent="0">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dirty="0">
                <a:solidFill>
                  <a:schemeClr val="tx1"/>
                </a:solidFill>
                <a:latin typeface="Twinkl" panose="02000000000000000000" pitchFamily="2" charset="0"/>
              </a:rPr>
              <a:t>It is really important that you try to read with your child at home as much as possible. Please try and hear your child read at least three times a week and record in their reading record when you have read with them. Children should also be recording when they have read to themselves. For our whole school reading challenge, we count all the reads that your child does with an adult in school and at home. Reads will be counted at the end of each week and children can gain different certificates for the number of reads they achieve throughout the school year.</a:t>
            </a:r>
          </a:p>
          <a:p>
            <a:pPr marL="0" indent="0">
              <a:buNone/>
            </a:pPr>
            <a:endParaRPr lang="en-GB" dirty="0"/>
          </a:p>
          <a:p>
            <a:pPr marL="0" indent="0">
              <a:buNone/>
            </a:pPr>
            <a:endParaRPr lang="en-GB" dirty="0"/>
          </a:p>
        </p:txBody>
      </p:sp>
      <p:pic>
        <p:nvPicPr>
          <p:cNvPr id="1030" name="Picture 6" descr="Image result for pictures of reading books">
            <a:extLst>
              <a:ext uri="{FF2B5EF4-FFF2-40B4-BE49-F238E27FC236}">
                <a16:creationId xmlns:a16="http://schemas.microsoft.com/office/drawing/2014/main" id="{F657A650-D6F8-40EB-C132-BE11B16E67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2775" y="4221623"/>
            <a:ext cx="3962400" cy="22955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49A53DA1-9C01-F03B-6D53-3C8151CDD7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098" y="116113"/>
            <a:ext cx="1456284" cy="1221715"/>
          </a:xfrm>
          <a:prstGeom prst="rect">
            <a:avLst/>
          </a:prstGeom>
        </p:spPr>
      </p:pic>
    </p:spTree>
    <p:extLst>
      <p:ext uri="{BB962C8B-B14F-4D97-AF65-F5344CB8AC3E}">
        <p14:creationId xmlns:p14="http://schemas.microsoft.com/office/powerpoint/2010/main" val="2208414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34C7D-F671-3253-0C36-4E3314A6C7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909B78-3E71-0895-5506-58197C972680}"/>
              </a:ext>
            </a:extLst>
          </p:cNvPr>
          <p:cNvSpPr>
            <a:spLocks noGrp="1"/>
          </p:cNvSpPr>
          <p:nvPr>
            <p:ph type="title"/>
          </p:nvPr>
        </p:nvSpPr>
        <p:spPr>
          <a:xfrm>
            <a:off x="1932052" y="384864"/>
            <a:ext cx="9515199" cy="952964"/>
          </a:xfrm>
        </p:spPr>
        <p:txBody>
          <a:bodyPr>
            <a:normAutofit fontScale="90000"/>
          </a:bodyPr>
          <a:lstStyle/>
          <a:p>
            <a:r>
              <a:rPr lang="en-GB" dirty="0">
                <a:solidFill>
                  <a:schemeClr val="tx1"/>
                </a:solidFill>
                <a:latin typeface="Comic Sans MS" panose="030F0702030302020204" pitchFamily="66" charset="0"/>
              </a:rPr>
              <a:t> </a:t>
            </a:r>
            <a:r>
              <a:rPr lang="en-GB" sz="4000" u="sng" dirty="0">
                <a:solidFill>
                  <a:schemeClr val="tx1"/>
                </a:solidFill>
                <a:latin typeface="Twinkl" panose="02000000000000000000" pitchFamily="2" charset="0"/>
              </a:rPr>
              <a:t>Year 4 Multiplication Tables Check (MTC):</a:t>
            </a:r>
            <a:br>
              <a:rPr lang="en-GB" dirty="0"/>
            </a:br>
            <a:endParaRPr lang="en-GB" dirty="0">
              <a:solidFill>
                <a:schemeClr val="tx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0DBBFA7D-F58B-7DAE-F253-D7DF54C195AA}"/>
              </a:ext>
            </a:extLst>
          </p:cNvPr>
          <p:cNvSpPr>
            <a:spLocks noGrp="1"/>
          </p:cNvSpPr>
          <p:nvPr>
            <p:ph idx="1"/>
          </p:nvPr>
        </p:nvSpPr>
        <p:spPr>
          <a:xfrm>
            <a:off x="677334" y="1488613"/>
            <a:ext cx="8596668" cy="3880773"/>
          </a:xfrm>
        </p:spPr>
        <p:txBody>
          <a:bodyPr/>
          <a:lstStyle/>
          <a:p>
            <a:pPr marL="0" indent="0">
              <a:buNone/>
            </a:pPr>
            <a:r>
              <a:rPr lang="en-GB" dirty="0">
                <a:solidFill>
                  <a:schemeClr val="tx1"/>
                </a:solidFill>
                <a:latin typeface="Twinkl" panose="02000000000000000000" pitchFamily="2" charset="0"/>
              </a:rPr>
              <a:t>This is a statutory multiplication check for all Year 4 children. The purpose of it is to determine whether pupils can recall their times tables fluently up to 12, through a set of 25 timed questions. </a:t>
            </a:r>
          </a:p>
          <a:p>
            <a:pPr marL="0" indent="0">
              <a:buNone/>
            </a:pPr>
            <a:r>
              <a:rPr lang="en-GB" dirty="0">
                <a:solidFill>
                  <a:schemeClr val="tx1"/>
                </a:solidFill>
                <a:latin typeface="Twinkl" panose="02000000000000000000" pitchFamily="2" charset="0"/>
              </a:rPr>
              <a:t>It takes place in June, we will be holding a Year 4 MTC information meeting for parents closer to this time. We will be working on times table fluency in class and would appreciate any extra practice you can do with your children at home. </a:t>
            </a:r>
          </a:p>
          <a:p>
            <a:pPr marL="0" indent="0">
              <a:buNone/>
            </a:pPr>
            <a:endParaRPr lang="en-GB" dirty="0"/>
          </a:p>
          <a:p>
            <a:pPr marL="0" indent="0">
              <a:buNone/>
            </a:pPr>
            <a:endParaRPr lang="en-GB" dirty="0"/>
          </a:p>
        </p:txBody>
      </p:sp>
      <p:pic>
        <p:nvPicPr>
          <p:cNvPr id="6" name="Picture 5">
            <a:extLst>
              <a:ext uri="{FF2B5EF4-FFF2-40B4-BE49-F238E27FC236}">
                <a16:creationId xmlns:a16="http://schemas.microsoft.com/office/drawing/2014/main" id="{838B9C12-7EEA-BA6A-7DC5-2D0ACC881C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098" y="116113"/>
            <a:ext cx="1456284" cy="1221715"/>
          </a:xfrm>
          <a:prstGeom prst="rect">
            <a:avLst/>
          </a:prstGeom>
        </p:spPr>
      </p:pic>
      <p:pic>
        <p:nvPicPr>
          <p:cNvPr id="5" name="Picture 4">
            <a:extLst>
              <a:ext uri="{FF2B5EF4-FFF2-40B4-BE49-F238E27FC236}">
                <a16:creationId xmlns:a16="http://schemas.microsoft.com/office/drawing/2014/main" id="{A4FFC3D4-6872-3343-0E8E-00155F4B54E2}"/>
              </a:ext>
            </a:extLst>
          </p:cNvPr>
          <p:cNvPicPr>
            <a:picLocks noChangeAspect="1"/>
          </p:cNvPicPr>
          <p:nvPr/>
        </p:nvPicPr>
        <p:blipFill>
          <a:blip r:embed="rId3"/>
          <a:stretch>
            <a:fillRect/>
          </a:stretch>
        </p:blipFill>
        <p:spPr>
          <a:xfrm>
            <a:off x="3344070" y="3428999"/>
            <a:ext cx="4349974" cy="3086259"/>
          </a:xfrm>
          <a:prstGeom prst="rect">
            <a:avLst/>
          </a:prstGeom>
        </p:spPr>
      </p:pic>
    </p:spTree>
    <p:extLst>
      <p:ext uri="{BB962C8B-B14F-4D97-AF65-F5344CB8AC3E}">
        <p14:creationId xmlns:p14="http://schemas.microsoft.com/office/powerpoint/2010/main" val="27052770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FFE33-2F37-9166-B5A0-0FABE81C2B88}"/>
              </a:ext>
            </a:extLst>
          </p:cNvPr>
          <p:cNvSpPr>
            <a:spLocks noGrp="1"/>
          </p:cNvSpPr>
          <p:nvPr>
            <p:ph type="title"/>
          </p:nvPr>
        </p:nvSpPr>
        <p:spPr>
          <a:xfrm>
            <a:off x="2875788" y="497516"/>
            <a:ext cx="8596668" cy="1320800"/>
          </a:xfrm>
        </p:spPr>
        <p:txBody>
          <a:bodyPr/>
          <a:lstStyle/>
          <a:p>
            <a:r>
              <a:rPr lang="en-GB" u="sng" dirty="0">
                <a:solidFill>
                  <a:schemeClr val="tx1"/>
                </a:solidFill>
                <a:latin typeface="Twinkl" panose="02000000000000000000" pitchFamily="2" charset="0"/>
              </a:rPr>
              <a:t>Spellings/homework</a:t>
            </a:r>
            <a:r>
              <a:rPr lang="en-GB" dirty="0">
                <a:solidFill>
                  <a:schemeClr val="tx1"/>
                </a:solidFill>
                <a:latin typeface="Twinkl" panose="02000000000000000000" pitchFamily="2" charset="0"/>
              </a:rPr>
              <a:t>:</a:t>
            </a:r>
          </a:p>
        </p:txBody>
      </p:sp>
      <p:sp>
        <p:nvSpPr>
          <p:cNvPr id="3" name="Content Placeholder 2">
            <a:extLst>
              <a:ext uri="{FF2B5EF4-FFF2-40B4-BE49-F238E27FC236}">
                <a16:creationId xmlns:a16="http://schemas.microsoft.com/office/drawing/2014/main" id="{BACE8625-6A35-0974-14F0-51C50588E8D1}"/>
              </a:ext>
            </a:extLst>
          </p:cNvPr>
          <p:cNvSpPr>
            <a:spLocks noGrp="1"/>
          </p:cNvSpPr>
          <p:nvPr>
            <p:ph idx="1"/>
          </p:nvPr>
        </p:nvSpPr>
        <p:spPr>
          <a:xfrm>
            <a:off x="563034" y="1488613"/>
            <a:ext cx="8596668" cy="2910859"/>
          </a:xfrm>
        </p:spPr>
        <p:txBody>
          <a:bodyPr/>
          <a:lstStyle/>
          <a:p>
            <a:pPr marL="0" indent="0">
              <a:buNone/>
            </a:pPr>
            <a:r>
              <a:rPr lang="en-GB" dirty="0">
                <a:solidFill>
                  <a:schemeClr val="tx1"/>
                </a:solidFill>
                <a:latin typeface="Twinkl" panose="02000000000000000000" pitchFamily="2" charset="0"/>
              </a:rPr>
              <a:t>Spellings will be given out at the beginning of each term and labelled with the date. The children will practise these in school, but these will also need practising at home. There will then be a test every Friday morning. The spelling will be marked with the children so they will be aware of their scores. We may also give out more practical topic related homework projects throughout the year. </a:t>
            </a:r>
          </a:p>
          <a:p>
            <a:pPr marL="0" indent="0">
              <a:buNone/>
            </a:pPr>
            <a:r>
              <a:rPr lang="en-GB" dirty="0">
                <a:solidFill>
                  <a:schemeClr val="tx1"/>
                </a:solidFill>
                <a:latin typeface="Twinkl" panose="02000000000000000000" pitchFamily="2" charset="0"/>
              </a:rPr>
              <a:t>We will also send out extra times table activities for children to complete at home. Children will know their Times Table Rock Stars log-ins, this is a great way in encouraging them to practice. </a:t>
            </a:r>
          </a:p>
          <a:p>
            <a:pPr marL="0" indent="0">
              <a:buNone/>
            </a:pPr>
            <a:r>
              <a:rPr lang="en-GB" dirty="0">
                <a:solidFill>
                  <a:schemeClr val="tx1"/>
                </a:solidFill>
                <a:latin typeface="Twinkl" panose="02000000000000000000" pitchFamily="2" charset="0"/>
                <a:hlinkClick r:id="rId2"/>
              </a:rPr>
              <a:t>https://ttrockstars.com</a:t>
            </a:r>
            <a:r>
              <a:rPr lang="en-GB" dirty="0">
                <a:solidFill>
                  <a:schemeClr val="tx1"/>
                </a:solidFill>
                <a:latin typeface="Twinkl" panose="02000000000000000000" pitchFamily="2" charset="0"/>
              </a:rPr>
              <a:t>  Get them to show you what they do!</a:t>
            </a:r>
          </a:p>
          <a:p>
            <a:endParaRPr lang="en-GB" dirty="0"/>
          </a:p>
        </p:txBody>
      </p:sp>
      <p:pic>
        <p:nvPicPr>
          <p:cNvPr id="8" name="Picture 7">
            <a:extLst>
              <a:ext uri="{FF2B5EF4-FFF2-40B4-BE49-F238E27FC236}">
                <a16:creationId xmlns:a16="http://schemas.microsoft.com/office/drawing/2014/main" id="{6A11EB4B-0D6E-64A5-8D4A-F58744422CE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098" y="116113"/>
            <a:ext cx="1456284" cy="1221715"/>
          </a:xfrm>
          <a:prstGeom prst="rect">
            <a:avLst/>
          </a:prstGeom>
        </p:spPr>
      </p:pic>
      <p:pic>
        <p:nvPicPr>
          <p:cNvPr id="10" name="Picture 9">
            <a:extLst>
              <a:ext uri="{FF2B5EF4-FFF2-40B4-BE49-F238E27FC236}">
                <a16:creationId xmlns:a16="http://schemas.microsoft.com/office/drawing/2014/main" id="{11265530-B58F-19C7-4B5E-E1EE624150D6}"/>
              </a:ext>
            </a:extLst>
          </p:cNvPr>
          <p:cNvPicPr>
            <a:picLocks noChangeAspect="1"/>
          </p:cNvPicPr>
          <p:nvPr/>
        </p:nvPicPr>
        <p:blipFill>
          <a:blip r:embed="rId4"/>
          <a:stretch>
            <a:fillRect/>
          </a:stretch>
        </p:blipFill>
        <p:spPr>
          <a:xfrm>
            <a:off x="7204549" y="3721010"/>
            <a:ext cx="4446188" cy="2985604"/>
          </a:xfrm>
          <a:prstGeom prst="rect">
            <a:avLst/>
          </a:prstGeom>
        </p:spPr>
      </p:pic>
    </p:spTree>
    <p:extLst>
      <p:ext uri="{BB962C8B-B14F-4D97-AF65-F5344CB8AC3E}">
        <p14:creationId xmlns:p14="http://schemas.microsoft.com/office/powerpoint/2010/main" val="12848672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989B2-24D2-9160-12CA-704464D5C9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E6C78F-60E1-E2B8-03DB-F6B8C57FDCDC}"/>
              </a:ext>
            </a:extLst>
          </p:cNvPr>
          <p:cNvSpPr>
            <a:spLocks noGrp="1"/>
          </p:cNvSpPr>
          <p:nvPr>
            <p:ph type="title"/>
          </p:nvPr>
        </p:nvSpPr>
        <p:spPr>
          <a:xfrm>
            <a:off x="3595332" y="454384"/>
            <a:ext cx="8596668" cy="1320800"/>
          </a:xfrm>
        </p:spPr>
        <p:txBody>
          <a:bodyPr/>
          <a:lstStyle/>
          <a:p>
            <a:r>
              <a:rPr lang="en-GB" u="sng" dirty="0">
                <a:solidFill>
                  <a:schemeClr val="tx1"/>
                </a:solidFill>
                <a:latin typeface="Twinkl" panose="02000000000000000000" pitchFamily="2" charset="0"/>
              </a:rPr>
              <a:t>Mini Police</a:t>
            </a:r>
            <a:r>
              <a:rPr lang="en-GB" dirty="0">
                <a:solidFill>
                  <a:schemeClr val="tx1"/>
                </a:solidFill>
                <a:latin typeface="Twinkl" panose="02000000000000000000" pitchFamily="2" charset="0"/>
              </a:rPr>
              <a:t>:</a:t>
            </a:r>
          </a:p>
        </p:txBody>
      </p:sp>
      <p:sp>
        <p:nvSpPr>
          <p:cNvPr id="3" name="Content Placeholder 2">
            <a:extLst>
              <a:ext uri="{FF2B5EF4-FFF2-40B4-BE49-F238E27FC236}">
                <a16:creationId xmlns:a16="http://schemas.microsoft.com/office/drawing/2014/main" id="{775DED18-7082-3C55-386B-A50DE3DE28B9}"/>
              </a:ext>
            </a:extLst>
          </p:cNvPr>
          <p:cNvSpPr>
            <a:spLocks noGrp="1"/>
          </p:cNvSpPr>
          <p:nvPr>
            <p:ph idx="1"/>
          </p:nvPr>
        </p:nvSpPr>
        <p:spPr>
          <a:xfrm>
            <a:off x="563034" y="1488613"/>
            <a:ext cx="8596668" cy="2910859"/>
          </a:xfrm>
        </p:spPr>
        <p:txBody>
          <a:bodyPr/>
          <a:lstStyle/>
          <a:p>
            <a:pPr marL="0" indent="0">
              <a:buNone/>
            </a:pPr>
            <a:r>
              <a:rPr lang="en-GB" dirty="0">
                <a:solidFill>
                  <a:schemeClr val="tx1"/>
                </a:solidFill>
                <a:latin typeface="Twinkl" panose="02000000000000000000" pitchFamily="2" charset="0"/>
              </a:rPr>
              <a:t>We are pleased to announce that our school has been selected to take part in Mini Police this year. Mini Police is an exciting, interactive, voluntary opportunity for children aged 8 to 11 years old. The programme is delivered over nine weeks, and the aim is to introduce children to a positive experience of policing and to get them involved in the local community.</a:t>
            </a:r>
          </a:p>
          <a:p>
            <a:pPr marL="0" indent="0">
              <a:buNone/>
            </a:pPr>
            <a:r>
              <a:rPr lang="en-GB" dirty="0">
                <a:solidFill>
                  <a:schemeClr val="tx1"/>
                </a:solidFill>
                <a:latin typeface="Twinkl" panose="02000000000000000000" pitchFamily="2" charset="0"/>
              </a:rPr>
              <a:t>A letter to parents and guardians for consent for your children to take part in the Mini Police programme will be sent out shortly</a:t>
            </a:r>
          </a:p>
        </p:txBody>
      </p:sp>
      <p:pic>
        <p:nvPicPr>
          <p:cNvPr id="8" name="Picture 7">
            <a:extLst>
              <a:ext uri="{FF2B5EF4-FFF2-40B4-BE49-F238E27FC236}">
                <a16:creationId xmlns:a16="http://schemas.microsoft.com/office/drawing/2014/main" id="{AEA0401D-59D1-3181-D0A2-C64CA150D53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098" y="116113"/>
            <a:ext cx="1456284" cy="1221715"/>
          </a:xfrm>
          <a:prstGeom prst="rect">
            <a:avLst/>
          </a:prstGeom>
        </p:spPr>
      </p:pic>
      <p:pic>
        <p:nvPicPr>
          <p:cNvPr id="7" name="Picture 6">
            <a:extLst>
              <a:ext uri="{FF2B5EF4-FFF2-40B4-BE49-F238E27FC236}">
                <a16:creationId xmlns:a16="http://schemas.microsoft.com/office/drawing/2014/main" id="{9EF1D7A0-1894-D69A-89C3-F25B51088E03}"/>
              </a:ext>
            </a:extLst>
          </p:cNvPr>
          <p:cNvPicPr>
            <a:picLocks noChangeAspect="1"/>
          </p:cNvPicPr>
          <p:nvPr/>
        </p:nvPicPr>
        <p:blipFill>
          <a:blip r:embed="rId3"/>
          <a:stretch>
            <a:fillRect/>
          </a:stretch>
        </p:blipFill>
        <p:spPr>
          <a:xfrm>
            <a:off x="3032298" y="3867629"/>
            <a:ext cx="4227737" cy="2136356"/>
          </a:xfrm>
          <a:prstGeom prst="rect">
            <a:avLst/>
          </a:prstGeom>
        </p:spPr>
      </p:pic>
    </p:spTree>
    <p:extLst>
      <p:ext uri="{BB962C8B-B14F-4D97-AF65-F5344CB8AC3E}">
        <p14:creationId xmlns:p14="http://schemas.microsoft.com/office/powerpoint/2010/main" val="3910447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30DFE-CF6D-1EC3-06B6-F735CD650FC4}"/>
              </a:ext>
            </a:extLst>
          </p:cNvPr>
          <p:cNvSpPr>
            <a:spLocks noGrp="1"/>
          </p:cNvSpPr>
          <p:nvPr>
            <p:ph type="ctrTitle"/>
          </p:nvPr>
        </p:nvSpPr>
        <p:spPr>
          <a:xfrm>
            <a:off x="4075838" y="388976"/>
            <a:ext cx="7766936" cy="627649"/>
          </a:xfrm>
        </p:spPr>
        <p:txBody>
          <a:bodyPr/>
          <a:lstStyle/>
          <a:p>
            <a:pPr algn="l"/>
            <a:r>
              <a:rPr lang="en-GB" sz="3600" u="sng" dirty="0">
                <a:solidFill>
                  <a:schemeClr val="tx1"/>
                </a:solidFill>
                <a:latin typeface="Twinkl" panose="02000000000000000000" pitchFamily="2" charset="0"/>
              </a:rPr>
              <a:t>Forest School</a:t>
            </a:r>
            <a:r>
              <a:rPr lang="en-GB" sz="3600" dirty="0">
                <a:solidFill>
                  <a:schemeClr val="tx1"/>
                </a:solidFill>
                <a:latin typeface="Twinkl" panose="02000000000000000000" pitchFamily="2" charset="0"/>
              </a:rPr>
              <a:t>:</a:t>
            </a:r>
          </a:p>
        </p:txBody>
      </p:sp>
      <p:sp>
        <p:nvSpPr>
          <p:cNvPr id="3" name="Subtitle 2">
            <a:extLst>
              <a:ext uri="{FF2B5EF4-FFF2-40B4-BE49-F238E27FC236}">
                <a16:creationId xmlns:a16="http://schemas.microsoft.com/office/drawing/2014/main" id="{3A056EC7-ECFF-6082-38E9-0E80D019CC08}"/>
              </a:ext>
            </a:extLst>
          </p:cNvPr>
          <p:cNvSpPr>
            <a:spLocks noGrp="1"/>
          </p:cNvSpPr>
          <p:nvPr>
            <p:ph type="subTitle" idx="1"/>
          </p:nvPr>
        </p:nvSpPr>
        <p:spPr>
          <a:xfrm>
            <a:off x="832876" y="1307638"/>
            <a:ext cx="10749524" cy="5550362"/>
          </a:xfrm>
        </p:spPr>
        <p:txBody>
          <a:bodyPr>
            <a:normAutofit/>
          </a:bodyPr>
          <a:lstStyle/>
          <a:p>
            <a:pPr algn="l"/>
            <a:endParaRPr lang="en-GB" sz="2000" dirty="0">
              <a:solidFill>
                <a:schemeClr val="tx1"/>
              </a:solidFill>
              <a:latin typeface="Comic Sans MS" panose="030F0702030302020204" pitchFamily="66" charset="0"/>
            </a:endParaRPr>
          </a:p>
          <a:p>
            <a:pPr algn="l"/>
            <a:endParaRPr lang="en-GB" sz="2000" dirty="0">
              <a:solidFill>
                <a:schemeClr val="tx1"/>
              </a:solidFill>
              <a:latin typeface="Comic Sans MS" panose="030F0702030302020204" pitchFamily="66" charset="0"/>
            </a:endParaRPr>
          </a:p>
        </p:txBody>
      </p:sp>
      <p:pic>
        <p:nvPicPr>
          <p:cNvPr id="6" name="Picture 5">
            <a:extLst>
              <a:ext uri="{FF2B5EF4-FFF2-40B4-BE49-F238E27FC236}">
                <a16:creationId xmlns:a16="http://schemas.microsoft.com/office/drawing/2014/main" id="{0B4559F6-76D7-0590-0782-3083F6DB87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098" y="116113"/>
            <a:ext cx="1456284" cy="1221715"/>
          </a:xfrm>
          <a:prstGeom prst="rect">
            <a:avLst/>
          </a:prstGeom>
        </p:spPr>
      </p:pic>
      <p:sp>
        <p:nvSpPr>
          <p:cNvPr id="10" name="TextBox 9">
            <a:extLst>
              <a:ext uri="{FF2B5EF4-FFF2-40B4-BE49-F238E27FC236}">
                <a16:creationId xmlns:a16="http://schemas.microsoft.com/office/drawing/2014/main" id="{FF87690B-2CA7-C4B6-F685-AF548A31DB61}"/>
              </a:ext>
            </a:extLst>
          </p:cNvPr>
          <p:cNvSpPr txBox="1"/>
          <p:nvPr/>
        </p:nvSpPr>
        <p:spPr>
          <a:xfrm>
            <a:off x="832875" y="1846054"/>
            <a:ext cx="8828709" cy="2449645"/>
          </a:xfrm>
          <a:prstGeom prst="rect">
            <a:avLst/>
          </a:prstGeom>
          <a:noFill/>
        </p:spPr>
        <p:txBody>
          <a:bodyPr wrap="square">
            <a:spAutoFit/>
          </a:bodyPr>
          <a:lstStyle/>
          <a:p>
            <a:pPr>
              <a:lnSpc>
                <a:spcPct val="107000"/>
              </a:lnSpc>
              <a:spcAft>
                <a:spcPts val="800"/>
              </a:spcAft>
              <a:buNone/>
            </a:pPr>
            <a:r>
              <a:rPr lang="en-GB" dirty="0">
                <a:solidFill>
                  <a:srgbClr val="000000"/>
                </a:solidFill>
                <a:effectLst/>
                <a:latin typeface="Twinkl" panose="02000000000000000000" pitchFamily="2" charset="0"/>
                <a:ea typeface="Calibri" panose="020F0502020204030204" pitchFamily="34" charset="0"/>
                <a:cs typeface="Times New Roman" panose="02020603050405020304" pitchFamily="18" charset="0"/>
              </a:rPr>
              <a:t>Your children will get the opportunity to take part in Forest school throughout the year. Becky is our Forest School Leader and the sessions will be led by her.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a:buNone/>
            </a:pPr>
            <a:r>
              <a:rPr lang="en-GB" kern="120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A message from school will be sent home to let you know when it is your child’s turn.</a:t>
            </a:r>
            <a:endParaRPr lang="en-GB" dirty="0">
              <a:effectLst/>
              <a:latin typeface="Times New Roman" panose="02020603050405020304" pitchFamily="18" charset="0"/>
              <a:ea typeface="Times New Roman" panose="02020603050405020304" pitchFamily="18" charset="0"/>
            </a:endParaRPr>
          </a:p>
          <a:p>
            <a:pPr>
              <a:buNone/>
            </a:pPr>
            <a:r>
              <a:rPr lang="en-GB" kern="120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Your child will need appropriate outdoor clothes – they can get muddy and they use the fire pit. Likewise, children will need wellies or appropriate footwear. We are happy for them to leave their forest school bag in school. Forest school takes place in all weathers, so please think about sending in waterproofs if wet weather is forecast. </a:t>
            </a:r>
            <a:endParaRPr lang="en-GB" dirty="0">
              <a:effectLst/>
              <a:latin typeface="Times New Roman" panose="02020603050405020304" pitchFamily="18" charset="0"/>
              <a:ea typeface="Times New Roman" panose="02020603050405020304" pitchFamily="18" charset="0"/>
            </a:endParaRPr>
          </a:p>
        </p:txBody>
      </p:sp>
      <p:pic>
        <p:nvPicPr>
          <p:cNvPr id="12" name="Picture 11">
            <a:extLst>
              <a:ext uri="{FF2B5EF4-FFF2-40B4-BE49-F238E27FC236}">
                <a16:creationId xmlns:a16="http://schemas.microsoft.com/office/drawing/2014/main" id="{A6DB9A10-A757-F435-34F2-E9FAA1BA202D}"/>
              </a:ext>
            </a:extLst>
          </p:cNvPr>
          <p:cNvPicPr>
            <a:picLocks noChangeAspect="1"/>
          </p:cNvPicPr>
          <p:nvPr/>
        </p:nvPicPr>
        <p:blipFill>
          <a:blip r:embed="rId3"/>
          <a:stretch>
            <a:fillRect/>
          </a:stretch>
        </p:blipFill>
        <p:spPr>
          <a:xfrm>
            <a:off x="3088997" y="4295699"/>
            <a:ext cx="4381725" cy="2578233"/>
          </a:xfrm>
          <a:prstGeom prst="rect">
            <a:avLst/>
          </a:prstGeom>
        </p:spPr>
      </p:pic>
    </p:spTree>
    <p:extLst>
      <p:ext uri="{BB962C8B-B14F-4D97-AF65-F5344CB8AC3E}">
        <p14:creationId xmlns:p14="http://schemas.microsoft.com/office/powerpoint/2010/main" val="3489929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E4C36-8831-B288-7B50-5D8882CC0B73}"/>
              </a:ext>
            </a:extLst>
          </p:cNvPr>
          <p:cNvSpPr>
            <a:spLocks noGrp="1"/>
          </p:cNvSpPr>
          <p:nvPr>
            <p:ph type="title"/>
          </p:nvPr>
        </p:nvSpPr>
        <p:spPr>
          <a:xfrm>
            <a:off x="3127595" y="523395"/>
            <a:ext cx="8596668" cy="1320800"/>
          </a:xfrm>
        </p:spPr>
        <p:txBody>
          <a:bodyPr/>
          <a:lstStyle/>
          <a:p>
            <a:r>
              <a:rPr lang="en-GB" u="sng" dirty="0">
                <a:solidFill>
                  <a:schemeClr val="tx1"/>
                </a:solidFill>
                <a:latin typeface="Twinkl" panose="02000000000000000000" pitchFamily="2" charset="0"/>
              </a:rPr>
              <a:t>Attendance</a:t>
            </a:r>
            <a:r>
              <a:rPr lang="en-GB" dirty="0">
                <a:solidFill>
                  <a:schemeClr val="tx1"/>
                </a:solidFill>
                <a:latin typeface="Twinkl" panose="02000000000000000000" pitchFamily="2" charset="0"/>
              </a:rPr>
              <a:t>:</a:t>
            </a:r>
          </a:p>
        </p:txBody>
      </p:sp>
      <p:sp>
        <p:nvSpPr>
          <p:cNvPr id="3" name="Content Placeholder 2">
            <a:extLst>
              <a:ext uri="{FF2B5EF4-FFF2-40B4-BE49-F238E27FC236}">
                <a16:creationId xmlns:a16="http://schemas.microsoft.com/office/drawing/2014/main" id="{B14CC0B0-D80C-C162-78F7-E6F30ACFE084}"/>
              </a:ext>
            </a:extLst>
          </p:cNvPr>
          <p:cNvSpPr>
            <a:spLocks noGrp="1"/>
          </p:cNvSpPr>
          <p:nvPr>
            <p:ph idx="1"/>
          </p:nvPr>
        </p:nvSpPr>
        <p:spPr/>
        <p:txBody>
          <a:bodyPr/>
          <a:lstStyle/>
          <a:p>
            <a:pPr marL="0" indent="0">
              <a:buNone/>
            </a:pPr>
            <a:r>
              <a:rPr lang="en-GB" dirty="0">
                <a:solidFill>
                  <a:schemeClr val="tx1"/>
                </a:solidFill>
                <a:latin typeface="Twinkl" panose="02000000000000000000" pitchFamily="2" charset="0"/>
              </a:rPr>
              <a:t>Attendance is monitored closely so please avoid taking holidays during term time, it would result in your child missing whole chunks of work. </a:t>
            </a:r>
          </a:p>
          <a:p>
            <a:pPr marL="0" indent="0">
              <a:buNone/>
            </a:pPr>
            <a:endParaRPr lang="en-GB" dirty="0">
              <a:solidFill>
                <a:schemeClr val="tx1"/>
              </a:solidFill>
              <a:latin typeface="Twinkl" panose="02000000000000000000" pitchFamily="2" charset="0"/>
            </a:endParaRPr>
          </a:p>
          <a:p>
            <a:pPr marL="0" indent="0">
              <a:buNone/>
            </a:pPr>
            <a:r>
              <a:rPr lang="en-GB" dirty="0">
                <a:solidFill>
                  <a:schemeClr val="tx1"/>
                </a:solidFill>
                <a:latin typeface="Twinkl" panose="02000000000000000000" pitchFamily="2" charset="0"/>
              </a:rPr>
              <a:t>Please ensure the office is informed if your child is going to be absent for any reason.</a:t>
            </a:r>
          </a:p>
          <a:p>
            <a:pPr marL="0" indent="0">
              <a:buNone/>
            </a:pPr>
            <a:r>
              <a:rPr lang="en-GB" dirty="0">
                <a:latin typeface="Twinkl" panose="02000000000000000000" pitchFamily="2" charset="0"/>
              </a:rPr>
              <a:t> </a:t>
            </a:r>
          </a:p>
          <a:p>
            <a:pPr marL="0" indent="0">
              <a:buNone/>
            </a:pPr>
            <a:endParaRPr lang="en-GB" dirty="0"/>
          </a:p>
        </p:txBody>
      </p:sp>
      <p:pic>
        <p:nvPicPr>
          <p:cNvPr id="6" name="Picture 5">
            <a:extLst>
              <a:ext uri="{FF2B5EF4-FFF2-40B4-BE49-F238E27FC236}">
                <a16:creationId xmlns:a16="http://schemas.microsoft.com/office/drawing/2014/main" id="{3A018EFB-1F09-6D40-FC21-BBEE43C45C7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098" y="116113"/>
            <a:ext cx="1456284" cy="1221715"/>
          </a:xfrm>
          <a:prstGeom prst="rect">
            <a:avLst/>
          </a:prstGeom>
        </p:spPr>
      </p:pic>
    </p:spTree>
    <p:extLst>
      <p:ext uri="{BB962C8B-B14F-4D97-AF65-F5344CB8AC3E}">
        <p14:creationId xmlns:p14="http://schemas.microsoft.com/office/powerpoint/2010/main" val="2650068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24711-7103-5E4A-967F-07D8D455479E}"/>
              </a:ext>
            </a:extLst>
          </p:cNvPr>
          <p:cNvSpPr>
            <a:spLocks noGrp="1"/>
          </p:cNvSpPr>
          <p:nvPr>
            <p:ph type="title"/>
          </p:nvPr>
        </p:nvSpPr>
        <p:spPr>
          <a:xfrm>
            <a:off x="3068659" y="415799"/>
            <a:ext cx="6521924" cy="1320800"/>
          </a:xfrm>
        </p:spPr>
        <p:txBody>
          <a:bodyPr/>
          <a:lstStyle/>
          <a:p>
            <a:r>
              <a:rPr lang="en-GB" u="sng" dirty="0">
                <a:solidFill>
                  <a:schemeClr val="tx1"/>
                </a:solidFill>
                <a:latin typeface="Twinkl" panose="02000000000000000000" pitchFamily="2" charset="0"/>
              </a:rPr>
              <a:t>Communication</a:t>
            </a:r>
            <a:r>
              <a:rPr lang="en-GB" dirty="0">
                <a:solidFill>
                  <a:schemeClr val="tx1"/>
                </a:solidFill>
                <a:latin typeface="Twinkl" panose="02000000000000000000" pitchFamily="2" charset="0"/>
              </a:rPr>
              <a:t>:</a:t>
            </a:r>
          </a:p>
        </p:txBody>
      </p:sp>
      <p:sp>
        <p:nvSpPr>
          <p:cNvPr id="3" name="Content Placeholder 2">
            <a:extLst>
              <a:ext uri="{FF2B5EF4-FFF2-40B4-BE49-F238E27FC236}">
                <a16:creationId xmlns:a16="http://schemas.microsoft.com/office/drawing/2014/main" id="{34C45FFE-A562-0100-0C45-A3E791686D16}"/>
              </a:ext>
            </a:extLst>
          </p:cNvPr>
          <p:cNvSpPr>
            <a:spLocks noGrp="1"/>
          </p:cNvSpPr>
          <p:nvPr>
            <p:ph idx="1"/>
          </p:nvPr>
        </p:nvSpPr>
        <p:spPr>
          <a:xfrm>
            <a:off x="508658" y="1488613"/>
            <a:ext cx="8596668" cy="3880773"/>
          </a:xfrm>
        </p:spPr>
        <p:txBody>
          <a:bodyPr/>
          <a:lstStyle/>
          <a:p>
            <a:pPr marL="0" indent="0">
              <a:buNone/>
            </a:pPr>
            <a:endParaRPr lang="en-GB" baseline="30000" dirty="0">
              <a:latin typeface="Comic Sans MS" panose="030F0702030302020204" pitchFamily="66" charset="0"/>
            </a:endParaRPr>
          </a:p>
          <a:p>
            <a:pPr marL="0" indent="0">
              <a:buNone/>
            </a:pPr>
            <a:r>
              <a:rPr lang="en-GB" dirty="0">
                <a:solidFill>
                  <a:schemeClr val="tx1"/>
                </a:solidFill>
                <a:latin typeface="Twinkl" panose="02000000000000000000" pitchFamily="2" charset="0"/>
              </a:rPr>
              <a:t>We greet the children at the door every morning when the classroom door is opened.</a:t>
            </a:r>
          </a:p>
          <a:p>
            <a:pPr marL="0" indent="0">
              <a:buNone/>
            </a:pPr>
            <a:r>
              <a:rPr lang="en-GB" dirty="0">
                <a:solidFill>
                  <a:schemeClr val="tx1"/>
                </a:solidFill>
                <a:latin typeface="Twinkl" panose="02000000000000000000" pitchFamily="2" charset="0"/>
              </a:rPr>
              <a:t>Messages can be left for us at the school office.</a:t>
            </a:r>
          </a:p>
          <a:p>
            <a:pPr marL="0" indent="0">
              <a:buNone/>
            </a:pPr>
            <a:r>
              <a:rPr lang="en-GB" dirty="0">
                <a:solidFill>
                  <a:schemeClr val="tx1"/>
                </a:solidFill>
                <a:latin typeface="Twinkl" panose="02000000000000000000" pitchFamily="2" charset="0"/>
              </a:rPr>
              <a:t>The next parents evening is in October.</a:t>
            </a:r>
          </a:p>
          <a:p>
            <a:pPr marL="0" indent="0">
              <a:buNone/>
            </a:pPr>
            <a:r>
              <a:rPr lang="en-GB" dirty="0">
                <a:solidFill>
                  <a:schemeClr val="tx1"/>
                </a:solidFill>
                <a:latin typeface="Twinkl" panose="02000000000000000000" pitchFamily="2" charset="0"/>
              </a:rPr>
              <a:t>Information and newsletters can be found on the school website.</a:t>
            </a:r>
          </a:p>
          <a:p>
            <a:pPr marL="0" indent="0">
              <a:buNone/>
            </a:pPr>
            <a:r>
              <a:rPr lang="en-GB" dirty="0">
                <a:solidFill>
                  <a:schemeClr val="tx1"/>
                </a:solidFill>
                <a:latin typeface="Twinkl" panose="02000000000000000000" pitchFamily="2" charset="0"/>
              </a:rPr>
              <a:t>If you would like to talk to us about something and can’t catch us, please call the school office to arrange a phone call and we will call you back as soon as possible.</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C1E4F354-3562-0F9F-F12E-C6C77950079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098" y="116113"/>
            <a:ext cx="1456284" cy="1221715"/>
          </a:xfrm>
          <a:prstGeom prst="rect">
            <a:avLst/>
          </a:prstGeom>
        </p:spPr>
      </p:pic>
    </p:spTree>
    <p:extLst>
      <p:ext uri="{BB962C8B-B14F-4D97-AF65-F5344CB8AC3E}">
        <p14:creationId xmlns:p14="http://schemas.microsoft.com/office/powerpoint/2010/main" val="35658477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29880-6585-38C4-3BB0-9E219D2287B9}"/>
              </a:ext>
            </a:extLst>
          </p:cNvPr>
          <p:cNvSpPr>
            <a:spLocks noGrp="1"/>
          </p:cNvSpPr>
          <p:nvPr>
            <p:ph type="title"/>
          </p:nvPr>
        </p:nvSpPr>
        <p:spPr>
          <a:xfrm>
            <a:off x="2507810" y="428409"/>
            <a:ext cx="8596668" cy="1320800"/>
          </a:xfrm>
        </p:spPr>
        <p:txBody>
          <a:bodyPr/>
          <a:lstStyle/>
          <a:p>
            <a:r>
              <a:rPr lang="en-GB" u="sng" dirty="0">
                <a:solidFill>
                  <a:schemeClr val="tx1"/>
                </a:solidFill>
                <a:latin typeface="Twinkl" panose="02000000000000000000" pitchFamily="2" charset="0"/>
              </a:rPr>
              <a:t>Behaviour and Rewards</a:t>
            </a:r>
          </a:p>
        </p:txBody>
      </p:sp>
      <p:sp>
        <p:nvSpPr>
          <p:cNvPr id="3" name="Content Placeholder 2">
            <a:extLst>
              <a:ext uri="{FF2B5EF4-FFF2-40B4-BE49-F238E27FC236}">
                <a16:creationId xmlns:a16="http://schemas.microsoft.com/office/drawing/2014/main" id="{3BC1F727-9598-8018-EB00-5D98DF40A397}"/>
              </a:ext>
            </a:extLst>
          </p:cNvPr>
          <p:cNvSpPr>
            <a:spLocks noGrp="1"/>
          </p:cNvSpPr>
          <p:nvPr>
            <p:ph idx="1"/>
          </p:nvPr>
        </p:nvSpPr>
        <p:spPr/>
        <p:txBody>
          <a:bodyPr/>
          <a:lstStyle/>
          <a:p>
            <a:pPr marL="0" indent="0">
              <a:buNone/>
            </a:pPr>
            <a:r>
              <a:rPr lang="en-GB" dirty="0">
                <a:solidFill>
                  <a:schemeClr val="tx1"/>
                </a:solidFill>
                <a:latin typeface="Twinkl" panose="02000000000000000000" pitchFamily="2" charset="0"/>
              </a:rPr>
              <a:t>Our behaviour policy can also be found on the school website. We have high expectations of all the children in Kingfisher Class.</a:t>
            </a:r>
          </a:p>
          <a:p>
            <a:pPr marL="0" indent="0">
              <a:buNone/>
            </a:pPr>
            <a:r>
              <a:rPr lang="en-GB" dirty="0">
                <a:solidFill>
                  <a:schemeClr val="tx1"/>
                </a:solidFill>
                <a:latin typeface="Twinkl" panose="02000000000000000000" pitchFamily="2" charset="0"/>
              </a:rPr>
              <a:t>We reward children for good behaviour through:</a:t>
            </a:r>
          </a:p>
          <a:p>
            <a:pPr marL="0" indent="0">
              <a:buNone/>
            </a:pPr>
            <a:r>
              <a:rPr lang="en-GB" dirty="0">
                <a:solidFill>
                  <a:schemeClr val="tx1"/>
                </a:solidFill>
                <a:latin typeface="Twinkl" panose="02000000000000000000" pitchFamily="2" charset="0"/>
              </a:rPr>
              <a:t> - Raffle tickets</a:t>
            </a:r>
          </a:p>
          <a:p>
            <a:pPr marL="0" indent="0">
              <a:buNone/>
            </a:pPr>
            <a:r>
              <a:rPr lang="en-GB" dirty="0">
                <a:solidFill>
                  <a:schemeClr val="tx1"/>
                </a:solidFill>
                <a:latin typeface="Twinkl" panose="02000000000000000000" pitchFamily="2" charset="0"/>
              </a:rPr>
              <a:t> - Hot chocolate Friday with Mrs Baker-Brown</a:t>
            </a:r>
          </a:p>
          <a:p>
            <a:pPr marL="0" indent="0">
              <a:buNone/>
            </a:pPr>
            <a:r>
              <a:rPr lang="en-GB" dirty="0">
                <a:solidFill>
                  <a:schemeClr val="tx1"/>
                </a:solidFill>
                <a:latin typeface="Twinkl" panose="02000000000000000000" pitchFamily="2" charset="0"/>
              </a:rPr>
              <a:t> - Certificates in Reading and Math challenges, Crew, Bee Proud, Writer of the week and achieving the Head Teacher’s Award.</a:t>
            </a:r>
          </a:p>
          <a:p>
            <a:pPr marL="0" indent="0">
              <a:buNone/>
            </a:pPr>
            <a:endParaRPr lang="en-GB" dirty="0">
              <a:solidFill>
                <a:schemeClr val="tx1"/>
              </a:solidFill>
              <a:latin typeface="Comic Sans MS" panose="030F0702030302020204" pitchFamily="66" charset="0"/>
            </a:endParaRPr>
          </a:p>
        </p:txBody>
      </p:sp>
      <p:pic>
        <p:nvPicPr>
          <p:cNvPr id="6" name="Picture 5">
            <a:extLst>
              <a:ext uri="{FF2B5EF4-FFF2-40B4-BE49-F238E27FC236}">
                <a16:creationId xmlns:a16="http://schemas.microsoft.com/office/drawing/2014/main" id="{6F34168E-A5D3-6CDF-F218-0FE752FF74E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098" y="116113"/>
            <a:ext cx="1456284" cy="1221715"/>
          </a:xfrm>
          <a:prstGeom prst="rect">
            <a:avLst/>
          </a:prstGeom>
        </p:spPr>
      </p:pic>
    </p:spTree>
    <p:extLst>
      <p:ext uri="{BB962C8B-B14F-4D97-AF65-F5344CB8AC3E}">
        <p14:creationId xmlns:p14="http://schemas.microsoft.com/office/powerpoint/2010/main" val="6115925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9EAEB-FEE4-A391-7623-39F41A072E7B}"/>
              </a:ext>
            </a:extLst>
          </p:cNvPr>
          <p:cNvSpPr>
            <a:spLocks noGrp="1"/>
          </p:cNvSpPr>
          <p:nvPr>
            <p:ph type="title"/>
          </p:nvPr>
        </p:nvSpPr>
        <p:spPr>
          <a:xfrm>
            <a:off x="2344568" y="609600"/>
            <a:ext cx="8596668" cy="1320800"/>
          </a:xfrm>
        </p:spPr>
        <p:txBody>
          <a:bodyPr/>
          <a:lstStyle/>
          <a:p>
            <a:r>
              <a:rPr lang="en-GB" dirty="0">
                <a:solidFill>
                  <a:schemeClr val="tx1"/>
                </a:solidFill>
                <a:latin typeface="Twinkl" panose="02000000000000000000" pitchFamily="2" charset="0"/>
              </a:rPr>
              <a:t>Thank you for coming today</a:t>
            </a:r>
          </a:p>
        </p:txBody>
      </p:sp>
      <p:sp>
        <p:nvSpPr>
          <p:cNvPr id="3" name="Content Placeholder 2">
            <a:extLst>
              <a:ext uri="{FF2B5EF4-FFF2-40B4-BE49-F238E27FC236}">
                <a16:creationId xmlns:a16="http://schemas.microsoft.com/office/drawing/2014/main" id="{CF26B37C-D534-3866-7064-FE109B44DEE5}"/>
              </a:ext>
            </a:extLst>
          </p:cNvPr>
          <p:cNvSpPr>
            <a:spLocks noGrp="1"/>
          </p:cNvSpPr>
          <p:nvPr>
            <p:ph idx="1"/>
          </p:nvPr>
        </p:nvSpPr>
        <p:spPr/>
        <p:txBody>
          <a:bodyPr/>
          <a:lstStyle/>
          <a:p>
            <a:pPr marL="0" indent="0">
              <a:buNone/>
            </a:pPr>
            <a:r>
              <a:rPr lang="en-GB" dirty="0">
                <a:solidFill>
                  <a:schemeClr val="tx1"/>
                </a:solidFill>
                <a:latin typeface="Twinkl" panose="02000000000000000000" pitchFamily="2" charset="0"/>
              </a:rPr>
              <a:t>If you have any questions, please don’t hesitate to ask. We are available for any quick messages before school and normally free to have longer discussions after school. We are here to help as much as we can. </a:t>
            </a:r>
          </a:p>
          <a:p>
            <a:pPr marL="0" indent="0">
              <a:buNone/>
            </a:pPr>
            <a:r>
              <a:rPr lang="en-GB" dirty="0">
                <a:solidFill>
                  <a:schemeClr val="tx1"/>
                </a:solidFill>
                <a:latin typeface="Twinkl" panose="02000000000000000000" pitchFamily="2" charset="0"/>
              </a:rPr>
              <a:t> </a:t>
            </a:r>
          </a:p>
          <a:p>
            <a:pPr marL="0" indent="0">
              <a:buNone/>
            </a:pPr>
            <a:r>
              <a:rPr lang="en-GB" dirty="0">
                <a:solidFill>
                  <a:schemeClr val="tx1"/>
                </a:solidFill>
                <a:latin typeface="Twinkl" panose="02000000000000000000" pitchFamily="2" charset="0"/>
              </a:rPr>
              <a:t>Thank you for your support, we look forward to working with you.</a:t>
            </a:r>
          </a:p>
          <a:p>
            <a:pPr marL="0" indent="0">
              <a:buNone/>
            </a:pPr>
            <a:r>
              <a:rPr lang="en-GB" dirty="0">
                <a:solidFill>
                  <a:schemeClr val="tx1"/>
                </a:solidFill>
                <a:latin typeface="Twinkl" panose="02000000000000000000" pitchFamily="2" charset="0"/>
              </a:rPr>
              <a:t> </a:t>
            </a:r>
          </a:p>
          <a:p>
            <a:pPr marL="0" indent="0">
              <a:buNone/>
            </a:pPr>
            <a:r>
              <a:rPr lang="en-GB" dirty="0">
                <a:solidFill>
                  <a:schemeClr val="tx1"/>
                </a:solidFill>
                <a:latin typeface="Twinkl" panose="02000000000000000000" pitchFamily="2" charset="0"/>
              </a:rPr>
              <a:t> </a:t>
            </a:r>
          </a:p>
          <a:p>
            <a:pPr marL="0" indent="0">
              <a:buNone/>
            </a:pPr>
            <a:r>
              <a:rPr lang="en-GB" dirty="0">
                <a:solidFill>
                  <a:schemeClr val="tx1"/>
                </a:solidFill>
                <a:latin typeface="Twinkl" panose="02000000000000000000" pitchFamily="2" charset="0"/>
              </a:rPr>
              <a:t>Mrs Litt and Mrs Bingham. </a:t>
            </a:r>
          </a:p>
          <a:p>
            <a:pPr marL="0" indent="0">
              <a:buNone/>
            </a:pPr>
            <a:endParaRPr lang="en-GB" dirty="0"/>
          </a:p>
        </p:txBody>
      </p:sp>
      <p:pic>
        <p:nvPicPr>
          <p:cNvPr id="6" name="Picture 5">
            <a:extLst>
              <a:ext uri="{FF2B5EF4-FFF2-40B4-BE49-F238E27FC236}">
                <a16:creationId xmlns:a16="http://schemas.microsoft.com/office/drawing/2014/main" id="{DEB432E3-08CB-36C6-5344-63E592A5F1C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098" y="116113"/>
            <a:ext cx="1456284" cy="1221715"/>
          </a:xfrm>
          <a:prstGeom prst="rect">
            <a:avLst/>
          </a:prstGeom>
        </p:spPr>
      </p:pic>
    </p:spTree>
    <p:extLst>
      <p:ext uri="{BB962C8B-B14F-4D97-AF65-F5344CB8AC3E}">
        <p14:creationId xmlns:p14="http://schemas.microsoft.com/office/powerpoint/2010/main" val="248460962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299</TotalTime>
  <Words>1359</Words>
  <Application>Microsoft Office PowerPoint</Application>
  <PresentationFormat>Widescreen</PresentationFormat>
  <Paragraphs>76</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Comic Sans MS</vt:lpstr>
      <vt:lpstr>Times New Roman</vt:lpstr>
      <vt:lpstr>Trebuchet MS</vt:lpstr>
      <vt:lpstr>Twinkl</vt:lpstr>
      <vt:lpstr>Wingdings 3</vt:lpstr>
      <vt:lpstr>Facet</vt:lpstr>
      <vt:lpstr>Welcome to Kingfisher Class</vt:lpstr>
      <vt:lpstr>What our week looks like:</vt:lpstr>
      <vt:lpstr>Useful information:</vt:lpstr>
      <vt:lpstr>What to bring to school every day:</vt:lpstr>
      <vt:lpstr>Curriculum topics:</vt:lpstr>
      <vt:lpstr>Reading: </vt:lpstr>
      <vt:lpstr> Year 4 Multiplication Tables Check (MTC): </vt:lpstr>
      <vt:lpstr>Spellings/homework:</vt:lpstr>
      <vt:lpstr>Mini Police:</vt:lpstr>
      <vt:lpstr>Forest School:</vt:lpstr>
      <vt:lpstr>Attendance:</vt:lpstr>
      <vt:lpstr>Communication:</vt:lpstr>
      <vt:lpstr>Behaviour and Rewards</vt:lpstr>
      <vt:lpstr>Thank you for coming today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Goldfinch Class</dc:title>
  <dc:creator>Kate Litt</dc:creator>
  <cp:lastModifiedBy>Leah Bingham</cp:lastModifiedBy>
  <cp:revision>3</cp:revision>
  <dcterms:created xsi:type="dcterms:W3CDTF">2023-09-10T12:11:35Z</dcterms:created>
  <dcterms:modified xsi:type="dcterms:W3CDTF">2026-09-08T08:16:03Z</dcterms:modified>
</cp:coreProperties>
</file>