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33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Brown" userId="dccda731-a52f-471d-a1ca-c0f8d82d7ed8" providerId="ADAL" clId="{6EF4C853-DBC6-4DF5-9FA6-C19FB14AA52B}"/>
    <pc:docChg chg="modSld">
      <pc:chgData name="Hannah Brown" userId="dccda731-a52f-471d-a1ca-c0f8d82d7ed8" providerId="ADAL" clId="{6EF4C853-DBC6-4DF5-9FA6-C19FB14AA52B}" dt="2024-01-22T14:27:54.394" v="86" actId="20577"/>
      <pc:docMkLst>
        <pc:docMk/>
      </pc:docMkLst>
      <pc:sldChg chg="modSp mod">
        <pc:chgData name="Hannah Brown" userId="dccda731-a52f-471d-a1ca-c0f8d82d7ed8" providerId="ADAL" clId="{6EF4C853-DBC6-4DF5-9FA6-C19FB14AA52B}" dt="2024-01-22T14:27:03.189" v="47" actId="5793"/>
        <pc:sldMkLst>
          <pc:docMk/>
          <pc:sldMk cId="3288047" sldId="257"/>
        </pc:sldMkLst>
        <pc:spChg chg="mod">
          <ac:chgData name="Hannah Brown" userId="dccda731-a52f-471d-a1ca-c0f8d82d7ed8" providerId="ADAL" clId="{6EF4C853-DBC6-4DF5-9FA6-C19FB14AA52B}" dt="2024-01-22T14:27:03.189" v="47" actId="5793"/>
          <ac:spMkLst>
            <pc:docMk/>
            <pc:sldMk cId="3288047" sldId="257"/>
            <ac:spMk id="3" creationId="{C96B923A-7F61-9A27-75E0-B3B7DBC0AA36}"/>
          </ac:spMkLst>
        </pc:spChg>
      </pc:sldChg>
      <pc:sldChg chg="modSp mod">
        <pc:chgData name="Hannah Brown" userId="dccda731-a52f-471d-a1ca-c0f8d82d7ed8" providerId="ADAL" clId="{6EF4C853-DBC6-4DF5-9FA6-C19FB14AA52B}" dt="2024-01-22T14:27:54.394" v="86" actId="20577"/>
        <pc:sldMkLst>
          <pc:docMk/>
          <pc:sldMk cId="229483406" sldId="259"/>
        </pc:sldMkLst>
        <pc:spChg chg="mod">
          <ac:chgData name="Hannah Brown" userId="dccda731-a52f-471d-a1ca-c0f8d82d7ed8" providerId="ADAL" clId="{6EF4C853-DBC6-4DF5-9FA6-C19FB14AA52B}" dt="2024-01-22T14:27:54.394" v="86" actId="20577"/>
          <ac:spMkLst>
            <pc:docMk/>
            <pc:sldMk cId="229483406" sldId="259"/>
            <ac:spMk id="3" creationId="{B812F3FF-ED42-E614-B72C-005D8AFE363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22/01/2024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22/01/2024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22/01/2024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cgpbooks.co.uk/resources/ks2-sats-online-10-minute-tests" TargetMode="External"/><Relationship Id="rId2" Type="http://schemas.openxmlformats.org/officeDocument/2006/relationships/hyperlink" Target="https://uk.ixl.com/maths/year-6?partner=google&amp;campaign=280917185&amp;adGroup=20555864585&amp;gclid=EAIaIQobChMImLbQqMuh_QIVjt_tCh3KyAD0EAAYBCAAEgJNP_D_BwE" TargetMode="External"/><Relationship Id="rId1" Type="http://schemas.openxmlformats.org/officeDocument/2006/relationships/slideLayout" Target="../slideLayouts/slideLayout2.xml"/><Relationship Id="rId4" Type="http://schemas.openxmlformats.org/officeDocument/2006/relationships/hyperlink" Target="https://myminimaths.co.uk/year-6-arithmetic-practice-paper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cs typeface="Calibri Light"/>
              </a:rPr>
              <a:t>Year 6 SATs</a:t>
            </a:r>
            <a:br>
              <a:rPr lang="en-GB" dirty="0">
                <a:cs typeface="Calibri Light"/>
              </a:rPr>
            </a:br>
            <a:r>
              <a:rPr lang="en-GB" dirty="0">
                <a:cs typeface="Calibri Light"/>
              </a:rPr>
              <a:t>Information for Parents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88DE-E214-087E-27D1-882D6AB8BE9B}"/>
              </a:ext>
            </a:extLst>
          </p:cNvPr>
          <p:cNvSpPr>
            <a:spLocks noGrp="1"/>
          </p:cNvSpPr>
          <p:nvPr>
            <p:ph type="title"/>
          </p:nvPr>
        </p:nvSpPr>
        <p:spPr/>
        <p:txBody>
          <a:bodyPr/>
          <a:lstStyle/>
          <a:p>
            <a:r>
              <a:rPr lang="en-GB" dirty="0">
                <a:cs typeface="Calibri Light"/>
              </a:rPr>
              <a:t>When are SATs taking place this year?</a:t>
            </a:r>
            <a:endParaRPr lang="en-GB" dirty="0"/>
          </a:p>
        </p:txBody>
      </p:sp>
      <p:sp>
        <p:nvSpPr>
          <p:cNvPr id="3" name="Content Placeholder 2">
            <a:extLst>
              <a:ext uri="{FF2B5EF4-FFF2-40B4-BE49-F238E27FC236}">
                <a16:creationId xmlns:a16="http://schemas.microsoft.com/office/drawing/2014/main" id="{C96B923A-7F61-9A27-75E0-B3B7DBC0AA36}"/>
              </a:ext>
            </a:extLst>
          </p:cNvPr>
          <p:cNvSpPr>
            <a:spLocks noGrp="1"/>
          </p:cNvSpPr>
          <p:nvPr>
            <p:ph idx="1"/>
          </p:nvPr>
        </p:nvSpPr>
        <p:spPr/>
        <p:txBody>
          <a:bodyPr vert="horz" lIns="91440" tIns="45720" rIns="91440" bIns="45720" rtlCol="0" anchor="t">
            <a:normAutofit/>
          </a:bodyPr>
          <a:lstStyle/>
          <a:p>
            <a:pPr marL="0" indent="0">
              <a:buNone/>
            </a:pPr>
            <a:endParaRPr lang="en-GB" dirty="0">
              <a:cs typeface="Calibri"/>
            </a:endParaRPr>
          </a:p>
          <a:p>
            <a:pPr marL="0" indent="0">
              <a:buNone/>
            </a:pPr>
            <a:r>
              <a:rPr lang="en-GB" dirty="0">
                <a:cs typeface="Calibri"/>
              </a:rPr>
              <a:t>Monday 13</a:t>
            </a:r>
            <a:r>
              <a:rPr lang="en-GB" baseline="30000" dirty="0">
                <a:cs typeface="Calibri"/>
              </a:rPr>
              <a:t>th</a:t>
            </a:r>
            <a:r>
              <a:rPr lang="en-GB" dirty="0">
                <a:cs typeface="Calibri"/>
              </a:rPr>
              <a:t> May – Thursday 16</a:t>
            </a:r>
            <a:r>
              <a:rPr lang="en-GB" baseline="30000" dirty="0">
                <a:cs typeface="Calibri"/>
              </a:rPr>
              <a:t>th</a:t>
            </a:r>
            <a:r>
              <a:rPr lang="en-GB" dirty="0">
                <a:cs typeface="Calibri"/>
              </a:rPr>
              <a:t> May</a:t>
            </a:r>
          </a:p>
        </p:txBody>
      </p:sp>
    </p:spTree>
    <p:extLst>
      <p:ext uri="{BB962C8B-B14F-4D97-AF65-F5344CB8AC3E}">
        <p14:creationId xmlns:p14="http://schemas.microsoft.com/office/powerpoint/2010/main" val="32880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9E3B3-5CA4-E522-08ED-2B8F1D3D9F93}"/>
              </a:ext>
            </a:extLst>
          </p:cNvPr>
          <p:cNvSpPr>
            <a:spLocks noGrp="1"/>
          </p:cNvSpPr>
          <p:nvPr>
            <p:ph type="title"/>
          </p:nvPr>
        </p:nvSpPr>
        <p:spPr/>
        <p:txBody>
          <a:bodyPr/>
          <a:lstStyle/>
          <a:p>
            <a:r>
              <a:rPr lang="en-GB" dirty="0">
                <a:cs typeface="Calibri Light"/>
              </a:rPr>
              <a:t>The Tests</a:t>
            </a:r>
            <a:endParaRPr lang="en-GB" dirty="0"/>
          </a:p>
        </p:txBody>
      </p:sp>
      <p:sp>
        <p:nvSpPr>
          <p:cNvPr id="3" name="Content Placeholder 2">
            <a:extLst>
              <a:ext uri="{FF2B5EF4-FFF2-40B4-BE49-F238E27FC236}">
                <a16:creationId xmlns:a16="http://schemas.microsoft.com/office/drawing/2014/main" id="{6480FD26-87F2-28BC-07EF-36D8BDB29812}"/>
              </a:ext>
            </a:extLst>
          </p:cNvPr>
          <p:cNvSpPr>
            <a:spLocks noGrp="1"/>
          </p:cNvSpPr>
          <p:nvPr>
            <p:ph idx="1"/>
          </p:nvPr>
        </p:nvSpPr>
        <p:spPr>
          <a:xfrm>
            <a:off x="838200" y="1568048"/>
            <a:ext cx="10515600" cy="5048943"/>
          </a:xfrm>
        </p:spPr>
        <p:txBody>
          <a:bodyPr vert="horz" lIns="91440" tIns="45720" rIns="91440" bIns="45720" rtlCol="0" anchor="t">
            <a:normAutofit/>
          </a:bodyPr>
          <a:lstStyle/>
          <a:p>
            <a:pPr marL="0" indent="0">
              <a:buNone/>
            </a:pPr>
            <a:r>
              <a:rPr lang="en-GB" dirty="0">
                <a:ea typeface="+mn-lt"/>
                <a:cs typeface="+mn-lt"/>
              </a:rPr>
              <a:t>Statutory tests will be administered in the following subjects: </a:t>
            </a:r>
            <a:endParaRPr lang="en-US" dirty="0">
              <a:ea typeface="+mn-lt"/>
              <a:cs typeface="+mn-lt"/>
            </a:endParaRPr>
          </a:p>
          <a:p>
            <a:pPr marL="0" indent="0">
              <a:buNone/>
            </a:pPr>
            <a:r>
              <a:rPr lang="en-GB" dirty="0">
                <a:ea typeface="+mn-lt"/>
                <a:cs typeface="+mn-lt"/>
              </a:rPr>
              <a:t>• Punctuation, Vocabulary and Grammar (45 minutes) </a:t>
            </a:r>
            <a:endParaRPr lang="en-US" dirty="0">
              <a:ea typeface="+mn-lt"/>
              <a:cs typeface="+mn-lt"/>
            </a:endParaRPr>
          </a:p>
          <a:p>
            <a:pPr marL="0" indent="0">
              <a:buNone/>
            </a:pPr>
            <a:r>
              <a:rPr lang="en-GB" dirty="0">
                <a:ea typeface="+mn-lt"/>
                <a:cs typeface="+mn-lt"/>
              </a:rPr>
              <a:t>• Spelling (approximately 15 minutes) </a:t>
            </a:r>
            <a:endParaRPr lang="en-US">
              <a:ea typeface="+mn-lt"/>
              <a:cs typeface="+mn-lt"/>
            </a:endParaRPr>
          </a:p>
          <a:p>
            <a:pPr marL="0" indent="0">
              <a:buNone/>
            </a:pPr>
            <a:r>
              <a:rPr lang="en-GB" dirty="0">
                <a:ea typeface="+mn-lt"/>
                <a:cs typeface="+mn-lt"/>
              </a:rPr>
              <a:t>• Reading (60 minutes) </a:t>
            </a:r>
            <a:endParaRPr lang="en-US" dirty="0">
              <a:ea typeface="+mn-lt"/>
              <a:cs typeface="+mn-lt"/>
            </a:endParaRPr>
          </a:p>
          <a:p>
            <a:pPr marL="0" indent="0">
              <a:buNone/>
            </a:pPr>
            <a:r>
              <a:rPr lang="en-GB" dirty="0">
                <a:ea typeface="+mn-lt"/>
                <a:cs typeface="+mn-lt"/>
              </a:rPr>
              <a:t>• Mathematics - </a:t>
            </a:r>
            <a:endParaRPr lang="en-US">
              <a:ea typeface="+mn-lt"/>
              <a:cs typeface="+mn-lt"/>
            </a:endParaRPr>
          </a:p>
          <a:p>
            <a:pPr marL="0" indent="0">
              <a:buNone/>
            </a:pPr>
            <a:r>
              <a:rPr lang="en-GB" dirty="0">
                <a:ea typeface="+mn-lt"/>
                <a:cs typeface="+mn-lt"/>
              </a:rPr>
              <a:t>Paper 1: Arithmetic (30 minutes) </a:t>
            </a:r>
            <a:endParaRPr lang="en-US">
              <a:ea typeface="+mn-lt"/>
              <a:cs typeface="+mn-lt"/>
            </a:endParaRPr>
          </a:p>
          <a:p>
            <a:pPr marL="0" indent="0">
              <a:buNone/>
            </a:pPr>
            <a:r>
              <a:rPr lang="en-GB" dirty="0">
                <a:ea typeface="+mn-lt"/>
                <a:cs typeface="+mn-lt"/>
              </a:rPr>
              <a:t>Paper 2: Reasoning (40 minutes) </a:t>
            </a:r>
            <a:endParaRPr lang="en-US">
              <a:ea typeface="+mn-lt"/>
              <a:cs typeface="+mn-lt"/>
            </a:endParaRPr>
          </a:p>
          <a:p>
            <a:pPr marL="0" indent="0">
              <a:buNone/>
            </a:pPr>
            <a:r>
              <a:rPr lang="en-GB" dirty="0">
                <a:ea typeface="+mn-lt"/>
                <a:cs typeface="+mn-lt"/>
              </a:rPr>
              <a:t>Paper 3: Reasoning (40 minutes) </a:t>
            </a:r>
            <a:endParaRPr lang="en-US" dirty="0">
              <a:ea typeface="+mn-lt"/>
              <a:cs typeface="+mn-lt"/>
            </a:endParaRPr>
          </a:p>
          <a:p>
            <a:pPr marL="0" indent="0">
              <a:buNone/>
            </a:pPr>
            <a:r>
              <a:rPr lang="en-GB" dirty="0">
                <a:ea typeface="+mn-lt"/>
                <a:cs typeface="+mn-lt"/>
              </a:rPr>
              <a:t>All tests are externally marked.</a:t>
            </a:r>
            <a:endParaRPr lang="en-US">
              <a:cs typeface="Calibri"/>
            </a:endParaRPr>
          </a:p>
        </p:txBody>
      </p:sp>
    </p:spTree>
    <p:extLst>
      <p:ext uri="{BB962C8B-B14F-4D97-AF65-F5344CB8AC3E}">
        <p14:creationId xmlns:p14="http://schemas.microsoft.com/office/powerpoint/2010/main" val="2436230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6E77C-6475-3062-A52A-C76C13A32869}"/>
              </a:ext>
            </a:extLst>
          </p:cNvPr>
          <p:cNvSpPr>
            <a:spLocks noGrp="1"/>
          </p:cNvSpPr>
          <p:nvPr>
            <p:ph type="title"/>
          </p:nvPr>
        </p:nvSpPr>
        <p:spPr/>
        <p:txBody>
          <a:bodyPr/>
          <a:lstStyle/>
          <a:p>
            <a:r>
              <a:rPr lang="en-GB" dirty="0">
                <a:cs typeface="Calibri Light"/>
              </a:rPr>
              <a:t>Writing</a:t>
            </a:r>
            <a:endParaRPr lang="en-GB" dirty="0"/>
          </a:p>
        </p:txBody>
      </p:sp>
      <p:sp>
        <p:nvSpPr>
          <p:cNvPr id="3" name="Content Placeholder 2">
            <a:extLst>
              <a:ext uri="{FF2B5EF4-FFF2-40B4-BE49-F238E27FC236}">
                <a16:creationId xmlns:a16="http://schemas.microsoft.com/office/drawing/2014/main" id="{B812F3FF-ED42-E614-B72C-005D8AFE363C}"/>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As in recent years, writing will be teacher assessed internally. </a:t>
            </a:r>
            <a:endParaRPr lang="en-US" dirty="0">
              <a:ea typeface="+mn-lt"/>
              <a:cs typeface="+mn-lt"/>
            </a:endParaRPr>
          </a:p>
          <a:p>
            <a:pPr marL="0" indent="0">
              <a:buNone/>
            </a:pPr>
            <a:r>
              <a:rPr lang="en-GB" dirty="0">
                <a:ea typeface="+mn-lt"/>
                <a:cs typeface="+mn-lt"/>
              </a:rPr>
              <a:t>The ‘pupil can’ statements for English writing have </a:t>
            </a:r>
            <a:r>
              <a:rPr lang="en-GB">
                <a:ea typeface="+mn-lt"/>
                <a:cs typeface="+mn-lt"/>
              </a:rPr>
              <a:t>been updated </a:t>
            </a:r>
            <a:r>
              <a:rPr lang="en-GB" dirty="0">
                <a:ea typeface="+mn-lt"/>
                <a:cs typeface="+mn-lt"/>
              </a:rPr>
              <a:t>and place a greater emphasis on composition and the statements that relate to the more ‘technical’ aspects of English writing (grammar, punctuation and spelling) have been made less prescriptive.</a:t>
            </a:r>
            <a:endParaRPr lang="en-US" dirty="0">
              <a:cs typeface="Calibri"/>
            </a:endParaRPr>
          </a:p>
        </p:txBody>
      </p:sp>
    </p:spTree>
    <p:extLst>
      <p:ext uri="{BB962C8B-B14F-4D97-AF65-F5344CB8AC3E}">
        <p14:creationId xmlns:p14="http://schemas.microsoft.com/office/powerpoint/2010/main" val="229483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E48A-465C-10FC-F8A2-61825E26B72A}"/>
              </a:ext>
            </a:extLst>
          </p:cNvPr>
          <p:cNvSpPr>
            <a:spLocks noGrp="1"/>
          </p:cNvSpPr>
          <p:nvPr>
            <p:ph type="title"/>
          </p:nvPr>
        </p:nvSpPr>
        <p:spPr>
          <a:xfrm>
            <a:off x="204989" y="204139"/>
            <a:ext cx="10515600" cy="756747"/>
          </a:xfrm>
        </p:spPr>
        <p:txBody>
          <a:bodyPr/>
          <a:lstStyle/>
          <a:p>
            <a:r>
              <a:rPr lang="en-GB" dirty="0">
                <a:cs typeface="Calibri Light"/>
              </a:rPr>
              <a:t>Reading</a:t>
            </a:r>
            <a:endParaRPr lang="en-GB" dirty="0"/>
          </a:p>
        </p:txBody>
      </p:sp>
      <p:sp>
        <p:nvSpPr>
          <p:cNvPr id="3" name="Content Placeholder 2">
            <a:extLst>
              <a:ext uri="{FF2B5EF4-FFF2-40B4-BE49-F238E27FC236}">
                <a16:creationId xmlns:a16="http://schemas.microsoft.com/office/drawing/2014/main" id="{9D9683DF-FEDE-C505-599F-F0AB89228014}"/>
              </a:ext>
            </a:extLst>
          </p:cNvPr>
          <p:cNvSpPr>
            <a:spLocks noGrp="1"/>
          </p:cNvSpPr>
          <p:nvPr>
            <p:ph idx="1"/>
          </p:nvPr>
        </p:nvSpPr>
        <p:spPr>
          <a:xfrm>
            <a:off x="258651" y="967033"/>
            <a:ext cx="11588839" cy="5639225"/>
          </a:xfrm>
        </p:spPr>
        <p:txBody>
          <a:bodyPr vert="horz" lIns="91440" tIns="45720" rIns="91440" bIns="45720" rtlCol="0" anchor="t">
            <a:normAutofit lnSpcReduction="10000"/>
          </a:bodyPr>
          <a:lstStyle/>
          <a:p>
            <a:r>
              <a:rPr lang="en-GB" dirty="0">
                <a:ea typeface="+mn-lt"/>
                <a:cs typeface="+mn-lt"/>
              </a:rPr>
              <a:t>The reading test consists of a single test paper with three unrelated reading texts. </a:t>
            </a:r>
            <a:endParaRPr lang="en-US" dirty="0">
              <a:ea typeface="+mn-lt"/>
              <a:cs typeface="+mn-lt"/>
            </a:endParaRPr>
          </a:p>
          <a:p>
            <a:pPr marL="0" indent="0">
              <a:buNone/>
            </a:pPr>
            <a:endParaRPr lang="en-GB" dirty="0">
              <a:ea typeface="+mn-lt"/>
              <a:cs typeface="+mn-lt"/>
            </a:endParaRPr>
          </a:p>
          <a:p>
            <a:r>
              <a:rPr lang="en-GB" dirty="0">
                <a:ea typeface="+mn-lt"/>
                <a:cs typeface="+mn-lt"/>
              </a:rPr>
              <a:t>Children are given 60 minutes in total, which includes reading the texts and answering the questions. </a:t>
            </a:r>
            <a:endParaRPr lang="en-US" dirty="0">
              <a:ea typeface="+mn-lt"/>
              <a:cs typeface="+mn-lt"/>
            </a:endParaRPr>
          </a:p>
          <a:p>
            <a:pPr marL="0" indent="0">
              <a:buNone/>
            </a:pPr>
            <a:endParaRPr lang="en-GB" dirty="0">
              <a:ea typeface="+mn-lt"/>
              <a:cs typeface="+mn-lt"/>
            </a:endParaRPr>
          </a:p>
          <a:p>
            <a:r>
              <a:rPr lang="en-GB" dirty="0">
                <a:ea typeface="+mn-lt"/>
                <a:cs typeface="+mn-lt"/>
              </a:rPr>
              <a:t>A total of 50 marks are available. </a:t>
            </a:r>
            <a:endParaRPr lang="en-US" dirty="0">
              <a:ea typeface="+mn-lt"/>
              <a:cs typeface="+mn-lt"/>
            </a:endParaRPr>
          </a:p>
          <a:p>
            <a:pPr marL="0" indent="0">
              <a:buNone/>
            </a:pPr>
            <a:endParaRPr lang="en-GB" dirty="0">
              <a:ea typeface="+mn-lt"/>
              <a:cs typeface="+mn-lt"/>
            </a:endParaRPr>
          </a:p>
          <a:p>
            <a:r>
              <a:rPr lang="en-GB" dirty="0">
                <a:ea typeface="+mn-lt"/>
                <a:cs typeface="+mn-lt"/>
              </a:rPr>
              <a:t>Questions are designed to assess the comprehension and understanding of a child’s reading. </a:t>
            </a:r>
            <a:endParaRPr lang="en-US">
              <a:ea typeface="+mn-lt"/>
              <a:cs typeface="+mn-lt"/>
            </a:endParaRPr>
          </a:p>
          <a:p>
            <a:pPr marL="0" indent="0">
              <a:buNone/>
            </a:pPr>
            <a:endParaRPr lang="en-GB" dirty="0">
              <a:ea typeface="+mn-lt"/>
              <a:cs typeface="+mn-lt"/>
            </a:endParaRPr>
          </a:p>
          <a:p>
            <a:r>
              <a:rPr lang="en-GB" dirty="0">
                <a:ea typeface="+mn-lt"/>
                <a:cs typeface="+mn-lt"/>
              </a:rPr>
              <a:t>During the reading paper, a child’s inference and deduction skills are thoroughly tested. </a:t>
            </a:r>
            <a:endParaRPr lang="en-GB">
              <a:cs typeface="Calibri"/>
            </a:endParaRPr>
          </a:p>
        </p:txBody>
      </p:sp>
    </p:spTree>
    <p:extLst>
      <p:ext uri="{BB962C8B-B14F-4D97-AF65-F5344CB8AC3E}">
        <p14:creationId xmlns:p14="http://schemas.microsoft.com/office/powerpoint/2010/main" val="1109915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9E640-491A-5B60-78F5-61FF2C8BFDDF}"/>
              </a:ext>
            </a:extLst>
          </p:cNvPr>
          <p:cNvSpPr>
            <a:spLocks noGrp="1"/>
          </p:cNvSpPr>
          <p:nvPr>
            <p:ph type="title"/>
          </p:nvPr>
        </p:nvSpPr>
        <p:spPr>
          <a:xfrm>
            <a:off x="140594" y="150477"/>
            <a:ext cx="6211910" cy="638690"/>
          </a:xfrm>
        </p:spPr>
        <p:txBody>
          <a:bodyPr>
            <a:normAutofit fontScale="90000"/>
          </a:bodyPr>
          <a:lstStyle/>
          <a:p>
            <a:r>
              <a:rPr lang="en-GB" dirty="0">
                <a:cs typeface="Calibri Light"/>
              </a:rPr>
              <a:t>Reading: Sample Questions</a:t>
            </a:r>
            <a:endParaRPr lang="en-GB" dirty="0"/>
          </a:p>
        </p:txBody>
      </p:sp>
      <p:pic>
        <p:nvPicPr>
          <p:cNvPr id="4" name="Picture 4" descr="Timeline&#10;&#10;Description automatically generated">
            <a:extLst>
              <a:ext uri="{FF2B5EF4-FFF2-40B4-BE49-F238E27FC236}">
                <a16:creationId xmlns:a16="http://schemas.microsoft.com/office/drawing/2014/main" id="{6B34D360-C0FE-CA32-5E53-7F54782354E9}"/>
              </a:ext>
            </a:extLst>
          </p:cNvPr>
          <p:cNvPicPr>
            <a:picLocks noChangeAspect="1"/>
          </p:cNvPicPr>
          <p:nvPr/>
        </p:nvPicPr>
        <p:blipFill>
          <a:blip r:embed="rId2"/>
          <a:stretch>
            <a:fillRect/>
          </a:stretch>
        </p:blipFill>
        <p:spPr>
          <a:xfrm>
            <a:off x="1880315" y="837109"/>
            <a:ext cx="8045002" cy="5623810"/>
          </a:xfrm>
          <a:prstGeom prst="rect">
            <a:avLst/>
          </a:prstGeom>
        </p:spPr>
      </p:pic>
    </p:spTree>
    <p:extLst>
      <p:ext uri="{BB962C8B-B14F-4D97-AF65-F5344CB8AC3E}">
        <p14:creationId xmlns:p14="http://schemas.microsoft.com/office/powerpoint/2010/main" val="3661174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6575C-1F43-A02E-79A2-39D85EE97D5E}"/>
              </a:ext>
            </a:extLst>
          </p:cNvPr>
          <p:cNvSpPr>
            <a:spLocks noGrp="1"/>
          </p:cNvSpPr>
          <p:nvPr>
            <p:ph type="title"/>
          </p:nvPr>
        </p:nvSpPr>
        <p:spPr/>
        <p:txBody>
          <a:bodyPr/>
          <a:lstStyle/>
          <a:p>
            <a:r>
              <a:rPr lang="en-GB" dirty="0">
                <a:cs typeface="Calibri Light"/>
              </a:rPr>
              <a:t>Spelling, Punctuation and Grammar</a:t>
            </a:r>
            <a:endParaRPr lang="en-GB" dirty="0"/>
          </a:p>
        </p:txBody>
      </p:sp>
      <p:sp>
        <p:nvSpPr>
          <p:cNvPr id="3" name="Content Placeholder 2">
            <a:extLst>
              <a:ext uri="{FF2B5EF4-FFF2-40B4-BE49-F238E27FC236}">
                <a16:creationId xmlns:a16="http://schemas.microsoft.com/office/drawing/2014/main" id="{711EC959-AA2F-7DE5-04EF-05C24324AF7E}"/>
              </a:ext>
            </a:extLst>
          </p:cNvPr>
          <p:cNvSpPr>
            <a:spLocks noGrp="1"/>
          </p:cNvSpPr>
          <p:nvPr>
            <p:ph idx="1"/>
          </p:nvPr>
        </p:nvSpPr>
        <p:spPr/>
        <p:txBody>
          <a:bodyPr vert="horz" lIns="91440" tIns="45720" rIns="91440" bIns="45720" rtlCol="0" anchor="t">
            <a:normAutofit/>
          </a:bodyPr>
          <a:lstStyle/>
          <a:p>
            <a:r>
              <a:rPr lang="en-GB" dirty="0">
                <a:ea typeface="+mn-lt"/>
                <a:cs typeface="+mn-lt"/>
              </a:rPr>
              <a:t>Paper 1 of the spelling, punctuation and grammar test focuses on </a:t>
            </a:r>
            <a:r>
              <a:rPr lang="en-GB" dirty="0">
                <a:highlight>
                  <a:srgbClr val="FFFF00"/>
                </a:highlight>
                <a:ea typeface="+mn-lt"/>
                <a:cs typeface="+mn-lt"/>
              </a:rPr>
              <a:t>vocabulary, punctuation and grammar.</a:t>
            </a:r>
            <a:r>
              <a:rPr lang="en-GB" dirty="0">
                <a:ea typeface="+mn-lt"/>
                <a:cs typeface="+mn-lt"/>
              </a:rPr>
              <a:t> This test lasts for 45 minutes and requires short answer questions including some multiple choice. A total of 50 marks are available. </a:t>
            </a:r>
            <a:endParaRPr lang="en-US"/>
          </a:p>
          <a:p>
            <a:endParaRPr lang="en-GB" dirty="0">
              <a:ea typeface="+mn-lt"/>
              <a:cs typeface="+mn-lt"/>
            </a:endParaRPr>
          </a:p>
          <a:p>
            <a:r>
              <a:rPr lang="en-GB" dirty="0">
                <a:ea typeface="+mn-lt"/>
                <a:cs typeface="+mn-lt"/>
              </a:rPr>
              <a:t>Paper 2 </a:t>
            </a:r>
            <a:r>
              <a:rPr lang="en-GB" dirty="0">
                <a:highlight>
                  <a:srgbClr val="FFFF00"/>
                </a:highlight>
                <a:ea typeface="+mn-lt"/>
                <a:cs typeface="+mn-lt"/>
              </a:rPr>
              <a:t>is a spelling test</a:t>
            </a:r>
            <a:r>
              <a:rPr lang="en-GB" dirty="0">
                <a:ea typeface="+mn-lt"/>
                <a:cs typeface="+mn-lt"/>
              </a:rPr>
              <a:t> containing 20 words, which lasts approximately 15 minutes. A total of 20 marks are available. Marks for these two tests are added together to give a total out of 70 for spelling, punctuation and grammar.</a:t>
            </a:r>
            <a:endParaRPr lang="en-GB" dirty="0">
              <a:cs typeface="Calibri" panose="020F0502020204030204"/>
            </a:endParaRPr>
          </a:p>
        </p:txBody>
      </p:sp>
    </p:spTree>
    <p:extLst>
      <p:ext uri="{BB962C8B-B14F-4D97-AF65-F5344CB8AC3E}">
        <p14:creationId xmlns:p14="http://schemas.microsoft.com/office/powerpoint/2010/main" val="384304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CA9B7-FD2F-2425-845E-50819750F4E0}"/>
              </a:ext>
            </a:extLst>
          </p:cNvPr>
          <p:cNvSpPr>
            <a:spLocks noGrp="1"/>
          </p:cNvSpPr>
          <p:nvPr>
            <p:ph type="title"/>
          </p:nvPr>
        </p:nvSpPr>
        <p:spPr>
          <a:xfrm>
            <a:off x="151327" y="96815"/>
            <a:ext cx="5718220" cy="756747"/>
          </a:xfrm>
        </p:spPr>
        <p:txBody>
          <a:bodyPr/>
          <a:lstStyle/>
          <a:p>
            <a:r>
              <a:rPr lang="en-GB" dirty="0" err="1">
                <a:cs typeface="Calibri Light"/>
              </a:rPr>
              <a:t>SPaG</a:t>
            </a:r>
            <a:r>
              <a:rPr lang="en-GB" dirty="0">
                <a:cs typeface="Calibri Light"/>
              </a:rPr>
              <a:t>: Sample Questions</a:t>
            </a:r>
            <a:endParaRPr lang="en-GB" dirty="0"/>
          </a:p>
        </p:txBody>
      </p:sp>
      <p:pic>
        <p:nvPicPr>
          <p:cNvPr id="4" name="Picture 4" descr="Table&#10;&#10;Description automatically generated">
            <a:extLst>
              <a:ext uri="{FF2B5EF4-FFF2-40B4-BE49-F238E27FC236}">
                <a16:creationId xmlns:a16="http://schemas.microsoft.com/office/drawing/2014/main" id="{55B3A96F-9D06-E4E6-B895-D67F95663F69}"/>
              </a:ext>
            </a:extLst>
          </p:cNvPr>
          <p:cNvPicPr>
            <a:picLocks noChangeAspect="1"/>
          </p:cNvPicPr>
          <p:nvPr/>
        </p:nvPicPr>
        <p:blipFill>
          <a:blip r:embed="rId2"/>
          <a:stretch>
            <a:fillRect/>
          </a:stretch>
        </p:blipFill>
        <p:spPr>
          <a:xfrm>
            <a:off x="77274" y="957097"/>
            <a:ext cx="7347397" cy="3527130"/>
          </a:xfrm>
          <a:prstGeom prst="rect">
            <a:avLst/>
          </a:prstGeom>
        </p:spPr>
      </p:pic>
      <p:pic>
        <p:nvPicPr>
          <p:cNvPr id="5" name="Picture 5" descr="Chart&#10;&#10;Description automatically generated">
            <a:extLst>
              <a:ext uri="{FF2B5EF4-FFF2-40B4-BE49-F238E27FC236}">
                <a16:creationId xmlns:a16="http://schemas.microsoft.com/office/drawing/2014/main" id="{03B2575A-513B-58BE-0396-DF8340527007}"/>
              </a:ext>
            </a:extLst>
          </p:cNvPr>
          <p:cNvPicPr>
            <a:picLocks noChangeAspect="1"/>
          </p:cNvPicPr>
          <p:nvPr/>
        </p:nvPicPr>
        <p:blipFill>
          <a:blip r:embed="rId3"/>
          <a:stretch>
            <a:fillRect/>
          </a:stretch>
        </p:blipFill>
        <p:spPr>
          <a:xfrm>
            <a:off x="4949780" y="2997490"/>
            <a:ext cx="7025425" cy="3760766"/>
          </a:xfrm>
          <a:prstGeom prst="rect">
            <a:avLst/>
          </a:prstGeom>
        </p:spPr>
      </p:pic>
    </p:spTree>
    <p:extLst>
      <p:ext uri="{BB962C8B-B14F-4D97-AF65-F5344CB8AC3E}">
        <p14:creationId xmlns:p14="http://schemas.microsoft.com/office/powerpoint/2010/main" val="62611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54788-C7F3-20D0-47C3-9E9D3B5302A5}"/>
              </a:ext>
            </a:extLst>
          </p:cNvPr>
          <p:cNvSpPr>
            <a:spLocks noGrp="1"/>
          </p:cNvSpPr>
          <p:nvPr>
            <p:ph type="title"/>
          </p:nvPr>
        </p:nvSpPr>
        <p:spPr>
          <a:xfrm>
            <a:off x="119130" y="107547"/>
            <a:ext cx="3303431" cy="627958"/>
          </a:xfrm>
        </p:spPr>
        <p:txBody>
          <a:bodyPr>
            <a:normAutofit fontScale="90000"/>
          </a:bodyPr>
          <a:lstStyle/>
          <a:p>
            <a:r>
              <a:rPr lang="en-GB" dirty="0">
                <a:cs typeface="Calibri Light"/>
              </a:rPr>
              <a:t>Mathematics </a:t>
            </a:r>
            <a:endParaRPr lang="en-GB" dirty="0"/>
          </a:p>
        </p:txBody>
      </p:sp>
      <p:sp>
        <p:nvSpPr>
          <p:cNvPr id="3" name="Content Placeholder 2">
            <a:extLst>
              <a:ext uri="{FF2B5EF4-FFF2-40B4-BE49-F238E27FC236}">
                <a16:creationId xmlns:a16="http://schemas.microsoft.com/office/drawing/2014/main" id="{BE5158BA-BF5A-69A4-AF2C-C152284FE66D}"/>
              </a:ext>
            </a:extLst>
          </p:cNvPr>
          <p:cNvSpPr>
            <a:spLocks noGrp="1"/>
          </p:cNvSpPr>
          <p:nvPr>
            <p:ph idx="1"/>
          </p:nvPr>
        </p:nvSpPr>
        <p:spPr>
          <a:xfrm>
            <a:off x="119130" y="870442"/>
            <a:ext cx="11921543" cy="5789478"/>
          </a:xfrm>
        </p:spPr>
        <p:txBody>
          <a:bodyPr vert="horz" lIns="91440" tIns="45720" rIns="91440" bIns="45720" rtlCol="0" anchor="t">
            <a:normAutofit/>
          </a:bodyPr>
          <a:lstStyle/>
          <a:p>
            <a:pPr marL="0" indent="0">
              <a:buNone/>
            </a:pPr>
            <a:r>
              <a:rPr lang="en-GB" dirty="0">
                <a:ea typeface="+mn-lt"/>
                <a:cs typeface="+mn-lt"/>
              </a:rPr>
              <a:t>For mathematics, children will sit three tests: paper 1, paper 2 and paper 3. </a:t>
            </a:r>
            <a:endParaRPr lang="en-US" dirty="0">
              <a:ea typeface="+mn-lt"/>
              <a:cs typeface="+mn-lt"/>
            </a:endParaRPr>
          </a:p>
          <a:p>
            <a:pPr marL="0" indent="0">
              <a:buNone/>
            </a:pPr>
            <a:endParaRPr lang="en-GB" dirty="0">
              <a:ea typeface="+mn-lt"/>
              <a:cs typeface="+mn-lt"/>
            </a:endParaRPr>
          </a:p>
          <a:p>
            <a:r>
              <a:rPr lang="en-GB" dirty="0">
                <a:ea typeface="+mn-lt"/>
                <a:cs typeface="+mn-lt"/>
              </a:rPr>
              <a:t>Paper 1 is for arithmetic lasting for 30 minutes, covering calculation methods for all operations, including use of fractions, percentages and decimals. Questions gradually increase in difficulty. Not all children will be expected to access some of the more difficult questions later in the paper. </a:t>
            </a:r>
            <a:endParaRPr lang="en-US" dirty="0">
              <a:ea typeface="+mn-lt"/>
              <a:cs typeface="+mn-lt"/>
            </a:endParaRPr>
          </a:p>
          <a:p>
            <a:endParaRPr lang="en-GB" dirty="0">
              <a:ea typeface="+mn-lt"/>
              <a:cs typeface="+mn-lt"/>
            </a:endParaRPr>
          </a:p>
          <a:p>
            <a:endParaRPr lang="en-GB" dirty="0">
              <a:ea typeface="+mn-lt"/>
              <a:cs typeface="+mn-lt"/>
            </a:endParaRPr>
          </a:p>
          <a:p>
            <a:endParaRPr lang="en-GB" dirty="0">
              <a:ea typeface="+mn-lt"/>
              <a:cs typeface="+mn-lt"/>
            </a:endParaRPr>
          </a:p>
          <a:p>
            <a:r>
              <a:rPr lang="en-GB" dirty="0">
                <a:ea typeface="+mn-lt"/>
                <a:cs typeface="+mn-lt"/>
              </a:rPr>
              <a:t>Papers 2 and 3 cover problem solving and reasoning, each lasting for 40 minutes. Pupils will still require calculation skills but will need to answer questions in context and decide what is required to find a solution.</a:t>
            </a:r>
            <a:endParaRPr lang="en-US">
              <a:cs typeface="Calibri"/>
            </a:endParaRPr>
          </a:p>
        </p:txBody>
      </p:sp>
    </p:spTree>
    <p:extLst>
      <p:ext uri="{BB962C8B-B14F-4D97-AF65-F5344CB8AC3E}">
        <p14:creationId xmlns:p14="http://schemas.microsoft.com/office/powerpoint/2010/main" val="1905030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FC864-EF4F-36BF-DC2D-9D177985FA3F}"/>
              </a:ext>
            </a:extLst>
          </p:cNvPr>
          <p:cNvSpPr>
            <a:spLocks noGrp="1"/>
          </p:cNvSpPr>
          <p:nvPr>
            <p:ph type="title"/>
          </p:nvPr>
        </p:nvSpPr>
        <p:spPr>
          <a:xfrm>
            <a:off x="65468" y="96815"/>
            <a:ext cx="6533882" cy="617225"/>
          </a:xfrm>
        </p:spPr>
        <p:txBody>
          <a:bodyPr>
            <a:normAutofit fontScale="90000"/>
          </a:bodyPr>
          <a:lstStyle/>
          <a:p>
            <a:r>
              <a:rPr lang="en-GB" dirty="0">
                <a:cs typeface="Calibri Light"/>
              </a:rPr>
              <a:t>Arithmetic: Sample Questions</a:t>
            </a:r>
          </a:p>
        </p:txBody>
      </p:sp>
      <p:pic>
        <p:nvPicPr>
          <p:cNvPr id="4" name="Picture 4" descr="A picture containing graphical user interface&#10;&#10;Description automatically generated">
            <a:extLst>
              <a:ext uri="{FF2B5EF4-FFF2-40B4-BE49-F238E27FC236}">
                <a16:creationId xmlns:a16="http://schemas.microsoft.com/office/drawing/2014/main" id="{1FF203DF-DEBE-5A8B-2D19-26D310544AAD}"/>
              </a:ext>
            </a:extLst>
          </p:cNvPr>
          <p:cNvPicPr>
            <a:picLocks noChangeAspect="1"/>
          </p:cNvPicPr>
          <p:nvPr/>
        </p:nvPicPr>
        <p:blipFill>
          <a:blip r:embed="rId2"/>
          <a:stretch>
            <a:fillRect/>
          </a:stretch>
        </p:blipFill>
        <p:spPr>
          <a:xfrm>
            <a:off x="2889160" y="719409"/>
            <a:ext cx="6413678" cy="6138252"/>
          </a:xfrm>
          <a:prstGeom prst="rect">
            <a:avLst/>
          </a:prstGeom>
        </p:spPr>
      </p:pic>
    </p:spTree>
    <p:extLst>
      <p:ext uri="{BB962C8B-B14F-4D97-AF65-F5344CB8AC3E}">
        <p14:creationId xmlns:p14="http://schemas.microsoft.com/office/powerpoint/2010/main" val="222395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D7094-B4AD-84B9-BC12-50ABA88B238A}"/>
              </a:ext>
            </a:extLst>
          </p:cNvPr>
          <p:cNvSpPr>
            <a:spLocks noGrp="1"/>
          </p:cNvSpPr>
          <p:nvPr>
            <p:ph type="title"/>
          </p:nvPr>
        </p:nvSpPr>
        <p:spPr>
          <a:xfrm>
            <a:off x="65468" y="343660"/>
            <a:ext cx="4827431" cy="563563"/>
          </a:xfrm>
        </p:spPr>
        <p:txBody>
          <a:bodyPr>
            <a:normAutofit fontScale="90000"/>
          </a:bodyPr>
          <a:lstStyle/>
          <a:p>
            <a:r>
              <a:rPr lang="en-GB" dirty="0">
                <a:cs typeface="Calibri Light"/>
              </a:rPr>
              <a:t>Reasoning: Sample Questions</a:t>
            </a:r>
            <a:endParaRPr lang="en-GB" dirty="0"/>
          </a:p>
        </p:txBody>
      </p:sp>
      <p:pic>
        <p:nvPicPr>
          <p:cNvPr id="4" name="Picture 4" descr="A picture containing application&#10;&#10;Description automatically generated">
            <a:extLst>
              <a:ext uri="{FF2B5EF4-FFF2-40B4-BE49-F238E27FC236}">
                <a16:creationId xmlns:a16="http://schemas.microsoft.com/office/drawing/2014/main" id="{A9DE6233-DA3D-A48E-F4A6-32FB4B88A6FE}"/>
              </a:ext>
            </a:extLst>
          </p:cNvPr>
          <p:cNvPicPr>
            <a:picLocks noChangeAspect="1"/>
          </p:cNvPicPr>
          <p:nvPr/>
        </p:nvPicPr>
        <p:blipFill>
          <a:blip r:embed="rId2"/>
          <a:stretch>
            <a:fillRect/>
          </a:stretch>
        </p:blipFill>
        <p:spPr>
          <a:xfrm>
            <a:off x="66540" y="1201875"/>
            <a:ext cx="6703453" cy="3584924"/>
          </a:xfrm>
          <a:prstGeom prst="rect">
            <a:avLst/>
          </a:prstGeom>
        </p:spPr>
      </p:pic>
      <p:pic>
        <p:nvPicPr>
          <p:cNvPr id="5" name="Picture 5" descr="A picture containing text&#10;&#10;Description automatically generated">
            <a:extLst>
              <a:ext uri="{FF2B5EF4-FFF2-40B4-BE49-F238E27FC236}">
                <a16:creationId xmlns:a16="http://schemas.microsoft.com/office/drawing/2014/main" id="{1828B24C-E551-E4E7-EF42-1606EFE3E51E}"/>
              </a:ext>
            </a:extLst>
          </p:cNvPr>
          <p:cNvPicPr>
            <a:picLocks noChangeAspect="1"/>
          </p:cNvPicPr>
          <p:nvPr/>
        </p:nvPicPr>
        <p:blipFill>
          <a:blip r:embed="rId3"/>
          <a:stretch>
            <a:fillRect/>
          </a:stretch>
        </p:blipFill>
        <p:spPr>
          <a:xfrm>
            <a:off x="5132231" y="3189286"/>
            <a:ext cx="6853707" cy="3666949"/>
          </a:xfrm>
          <a:prstGeom prst="rect">
            <a:avLst/>
          </a:prstGeom>
        </p:spPr>
      </p:pic>
    </p:spTree>
    <p:extLst>
      <p:ext uri="{BB962C8B-B14F-4D97-AF65-F5344CB8AC3E}">
        <p14:creationId xmlns:p14="http://schemas.microsoft.com/office/powerpoint/2010/main" val="232502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2F6D3-2271-FA3C-3998-292166E3EDFB}"/>
              </a:ext>
            </a:extLst>
          </p:cNvPr>
          <p:cNvSpPr>
            <a:spLocks noGrp="1"/>
          </p:cNvSpPr>
          <p:nvPr>
            <p:ph type="title"/>
          </p:nvPr>
        </p:nvSpPr>
        <p:spPr>
          <a:xfrm>
            <a:off x="151327" y="182674"/>
            <a:ext cx="10515600" cy="649423"/>
          </a:xfrm>
        </p:spPr>
        <p:txBody>
          <a:bodyPr>
            <a:normAutofit fontScale="90000"/>
          </a:bodyPr>
          <a:lstStyle/>
          <a:p>
            <a:r>
              <a:rPr lang="en-GB" dirty="0">
                <a:cs typeface="Calibri Light"/>
              </a:rPr>
              <a:t>Scaled Scores</a:t>
            </a:r>
            <a:endParaRPr lang="en-GB" dirty="0"/>
          </a:p>
        </p:txBody>
      </p:sp>
      <p:sp>
        <p:nvSpPr>
          <p:cNvPr id="3" name="Content Placeholder 2">
            <a:extLst>
              <a:ext uri="{FF2B5EF4-FFF2-40B4-BE49-F238E27FC236}">
                <a16:creationId xmlns:a16="http://schemas.microsoft.com/office/drawing/2014/main" id="{4CB105F4-B281-3507-BB8B-1A2017929026}"/>
              </a:ext>
            </a:extLst>
          </p:cNvPr>
          <p:cNvSpPr>
            <a:spLocks noGrp="1"/>
          </p:cNvSpPr>
          <p:nvPr>
            <p:ph idx="1"/>
          </p:nvPr>
        </p:nvSpPr>
        <p:spPr>
          <a:xfrm>
            <a:off x="151327" y="913372"/>
            <a:ext cx="11943008" cy="5864605"/>
          </a:xfrm>
        </p:spPr>
        <p:txBody>
          <a:bodyPr vert="horz" lIns="91440" tIns="45720" rIns="91440" bIns="45720" rtlCol="0" anchor="t">
            <a:normAutofit/>
          </a:bodyPr>
          <a:lstStyle/>
          <a:p>
            <a:pPr marL="0" indent="0">
              <a:buNone/>
            </a:pPr>
            <a:r>
              <a:rPr lang="en-GB" dirty="0">
                <a:highlight>
                  <a:srgbClr val="FFFF00"/>
                </a:highlight>
                <a:ea typeface="+mn-lt"/>
                <a:cs typeface="+mn-lt"/>
              </a:rPr>
              <a:t>What is meant by ‘scaled scores’?</a:t>
            </a:r>
            <a:endParaRPr lang="en-US" dirty="0">
              <a:highlight>
                <a:srgbClr val="FFFF00"/>
              </a:highlight>
              <a:ea typeface="+mn-lt"/>
              <a:cs typeface="+mn-lt"/>
            </a:endParaRPr>
          </a:p>
          <a:p>
            <a:pPr marL="0" indent="0">
              <a:buNone/>
            </a:pPr>
            <a:r>
              <a:rPr lang="en-GB" dirty="0">
                <a:ea typeface="+mn-lt"/>
                <a:cs typeface="+mn-lt"/>
              </a:rPr>
              <a:t>It is planned that 100 will always represent the ‘national standard’. </a:t>
            </a:r>
            <a:endParaRPr lang="en-US" dirty="0">
              <a:ea typeface="+mn-lt"/>
              <a:cs typeface="+mn-lt"/>
            </a:endParaRPr>
          </a:p>
          <a:p>
            <a:pPr marL="0" indent="0">
              <a:buNone/>
            </a:pPr>
            <a:r>
              <a:rPr lang="en-GB" dirty="0">
                <a:ea typeface="+mn-lt"/>
                <a:cs typeface="+mn-lt"/>
              </a:rPr>
              <a:t>Each pupil’s raw test score will therefore be converted into a score on the scale, either at, above or below 100. </a:t>
            </a:r>
            <a:endParaRPr lang="en-US">
              <a:ea typeface="+mn-lt"/>
              <a:cs typeface="+mn-lt"/>
            </a:endParaRPr>
          </a:p>
          <a:p>
            <a:pPr marL="0" indent="0">
              <a:buNone/>
            </a:pPr>
            <a:r>
              <a:rPr lang="en-GB" dirty="0">
                <a:ea typeface="+mn-lt"/>
                <a:cs typeface="+mn-lt"/>
              </a:rPr>
              <a:t>Using the scaled score, the lowest a child can score is 80, with the highest being 120. </a:t>
            </a:r>
            <a:endParaRPr lang="en-US">
              <a:ea typeface="+mn-lt"/>
              <a:cs typeface="+mn-lt"/>
            </a:endParaRPr>
          </a:p>
          <a:p>
            <a:pPr marL="0" indent="0">
              <a:buNone/>
            </a:pPr>
            <a:r>
              <a:rPr lang="en-GB" dirty="0">
                <a:ea typeface="+mn-lt"/>
                <a:cs typeface="+mn-lt"/>
              </a:rPr>
              <a:t>A child who achieves the ‘national standard’ (a score of 100) will be judged to have demonstrated sufficient knowledge in the areas assessed by the tests. </a:t>
            </a:r>
            <a:endParaRPr lang="en-US">
              <a:ea typeface="+mn-lt"/>
              <a:cs typeface="+mn-lt"/>
            </a:endParaRPr>
          </a:p>
          <a:p>
            <a:pPr marL="0" indent="0">
              <a:buNone/>
            </a:pPr>
            <a:r>
              <a:rPr lang="en-GB" dirty="0">
                <a:ea typeface="+mn-lt"/>
                <a:cs typeface="+mn-lt"/>
              </a:rPr>
              <a:t>Each pupil receives: </a:t>
            </a:r>
            <a:endParaRPr lang="en-US" dirty="0">
              <a:ea typeface="+mn-lt"/>
              <a:cs typeface="+mn-lt"/>
            </a:endParaRPr>
          </a:p>
          <a:p>
            <a:pPr marL="0" indent="0">
              <a:buNone/>
            </a:pPr>
            <a:r>
              <a:rPr lang="en-GB" dirty="0">
                <a:ea typeface="+mn-lt"/>
                <a:cs typeface="+mn-lt"/>
              </a:rPr>
              <a:t>• a raw score (number of raw marks awarded); </a:t>
            </a:r>
            <a:endParaRPr lang="en-US" dirty="0">
              <a:ea typeface="+mn-lt"/>
              <a:cs typeface="+mn-lt"/>
            </a:endParaRPr>
          </a:p>
          <a:p>
            <a:pPr marL="0" indent="0">
              <a:buNone/>
            </a:pPr>
            <a:r>
              <a:rPr lang="en-GB" dirty="0">
                <a:ea typeface="+mn-lt"/>
                <a:cs typeface="+mn-lt"/>
              </a:rPr>
              <a:t>• a scaled score in each tested subject; </a:t>
            </a:r>
            <a:endParaRPr lang="en-US">
              <a:ea typeface="+mn-lt"/>
              <a:cs typeface="+mn-lt"/>
            </a:endParaRPr>
          </a:p>
          <a:p>
            <a:pPr marL="0" indent="0">
              <a:buNone/>
            </a:pPr>
            <a:r>
              <a:rPr lang="en-GB" dirty="0">
                <a:ea typeface="+mn-lt"/>
                <a:cs typeface="+mn-lt"/>
              </a:rPr>
              <a:t>• confirmation of whether or not they attained the national standard</a:t>
            </a:r>
            <a:endParaRPr lang="en-US">
              <a:cs typeface="Calibri"/>
            </a:endParaRPr>
          </a:p>
        </p:txBody>
      </p:sp>
    </p:spTree>
    <p:extLst>
      <p:ext uri="{BB962C8B-B14F-4D97-AF65-F5344CB8AC3E}">
        <p14:creationId xmlns:p14="http://schemas.microsoft.com/office/powerpoint/2010/main" val="359451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EF578-9EA9-169E-FC0D-779B7444C3F7}"/>
              </a:ext>
            </a:extLst>
          </p:cNvPr>
          <p:cNvSpPr>
            <a:spLocks noGrp="1"/>
          </p:cNvSpPr>
          <p:nvPr>
            <p:ph type="title"/>
          </p:nvPr>
        </p:nvSpPr>
        <p:spPr>
          <a:xfrm>
            <a:off x="323045" y="150477"/>
            <a:ext cx="5847009" cy="681620"/>
          </a:xfrm>
        </p:spPr>
        <p:txBody>
          <a:bodyPr>
            <a:normAutofit fontScale="90000"/>
          </a:bodyPr>
          <a:lstStyle/>
          <a:p>
            <a:r>
              <a:rPr lang="en-GB" dirty="0">
                <a:cs typeface="Calibri Light"/>
              </a:rPr>
              <a:t>Results Day</a:t>
            </a:r>
            <a:endParaRPr lang="en-GB" dirty="0"/>
          </a:p>
        </p:txBody>
      </p:sp>
      <p:sp>
        <p:nvSpPr>
          <p:cNvPr id="3" name="Content Placeholder 2">
            <a:extLst>
              <a:ext uri="{FF2B5EF4-FFF2-40B4-BE49-F238E27FC236}">
                <a16:creationId xmlns:a16="http://schemas.microsoft.com/office/drawing/2014/main" id="{2C117F77-6EE8-A00B-BDF4-0F3F94043F47}"/>
              </a:ext>
            </a:extLst>
          </p:cNvPr>
          <p:cNvSpPr>
            <a:spLocks noGrp="1"/>
          </p:cNvSpPr>
          <p:nvPr>
            <p:ph idx="1"/>
          </p:nvPr>
        </p:nvSpPr>
        <p:spPr>
          <a:xfrm>
            <a:off x="323045" y="1074357"/>
            <a:ext cx="11674698" cy="5628492"/>
          </a:xfrm>
        </p:spPr>
        <p:txBody>
          <a:bodyPr vert="horz" lIns="91440" tIns="45720" rIns="91440" bIns="45720" rtlCol="0" anchor="t">
            <a:normAutofit/>
          </a:bodyPr>
          <a:lstStyle/>
          <a:p>
            <a:pPr marL="0" indent="0">
              <a:buNone/>
            </a:pPr>
            <a:r>
              <a:rPr lang="en-GB" sz="3600" dirty="0">
                <a:cs typeface="Calibri" panose="020F0502020204030204"/>
              </a:rPr>
              <a:t>Results will be published in </a:t>
            </a:r>
            <a:r>
              <a:rPr lang="en-GB" sz="3600" dirty="0">
                <a:highlight>
                  <a:srgbClr val="FFFF00"/>
                </a:highlight>
                <a:cs typeface="Calibri" panose="020F0502020204030204"/>
              </a:rPr>
              <a:t>July. </a:t>
            </a:r>
          </a:p>
          <a:p>
            <a:pPr marL="0" indent="0">
              <a:buNone/>
            </a:pPr>
            <a:r>
              <a:rPr lang="en-GB" sz="3600" dirty="0">
                <a:ea typeface="+mn-lt"/>
                <a:cs typeface="+mn-lt"/>
              </a:rPr>
              <a:t>On publication of the test results in July: </a:t>
            </a:r>
          </a:p>
          <a:p>
            <a:pPr marL="0" indent="0">
              <a:buNone/>
            </a:pPr>
            <a:r>
              <a:rPr lang="en-GB" sz="3600" dirty="0">
                <a:ea typeface="+mn-lt"/>
                <a:cs typeface="+mn-lt"/>
              </a:rPr>
              <a:t>• a child awarded a scaled score of 100 is judged to have met the ‘national standard’ in the area judged by the test. </a:t>
            </a:r>
          </a:p>
          <a:p>
            <a:pPr marL="0" indent="0">
              <a:buNone/>
            </a:pPr>
            <a:r>
              <a:rPr lang="en-GB" sz="3600" dirty="0">
                <a:ea typeface="+mn-lt"/>
                <a:cs typeface="+mn-lt"/>
              </a:rPr>
              <a:t>• If a child’s score is close to 120, they are working beyond (or above) the expected national standard. </a:t>
            </a:r>
          </a:p>
          <a:p>
            <a:pPr marL="0" indent="0">
              <a:buNone/>
            </a:pPr>
            <a:r>
              <a:rPr lang="en-GB" sz="3600" dirty="0">
                <a:ea typeface="+mn-lt"/>
                <a:cs typeface="+mn-lt"/>
              </a:rPr>
              <a:t>• a child’s score is close to 80, they are judged to have not yet met the national standard and performed below the expectation for their age.</a:t>
            </a:r>
            <a:endParaRPr lang="en-GB" sz="3200">
              <a:cs typeface="Calibri"/>
            </a:endParaRPr>
          </a:p>
        </p:txBody>
      </p:sp>
    </p:spTree>
    <p:extLst>
      <p:ext uri="{BB962C8B-B14F-4D97-AF65-F5344CB8AC3E}">
        <p14:creationId xmlns:p14="http://schemas.microsoft.com/office/powerpoint/2010/main" val="4091738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8EAF0-FEDC-47D3-2D53-ADD6905DF016}"/>
              </a:ext>
            </a:extLst>
          </p:cNvPr>
          <p:cNvSpPr>
            <a:spLocks noGrp="1"/>
          </p:cNvSpPr>
          <p:nvPr>
            <p:ph type="title"/>
          </p:nvPr>
        </p:nvSpPr>
        <p:spPr>
          <a:xfrm>
            <a:off x="280115" y="214871"/>
            <a:ext cx="11073684" cy="1089451"/>
          </a:xfrm>
        </p:spPr>
        <p:txBody>
          <a:bodyPr>
            <a:normAutofit fontScale="90000"/>
          </a:bodyPr>
          <a:lstStyle/>
          <a:p>
            <a:r>
              <a:rPr lang="en-GB" dirty="0">
                <a:cs typeface="Calibri Light"/>
              </a:rPr>
              <a:t>What have we been doing in school to support your child?</a:t>
            </a:r>
            <a:endParaRPr lang="en-GB" dirty="0"/>
          </a:p>
        </p:txBody>
      </p:sp>
      <p:sp>
        <p:nvSpPr>
          <p:cNvPr id="3" name="Content Placeholder 2">
            <a:extLst>
              <a:ext uri="{FF2B5EF4-FFF2-40B4-BE49-F238E27FC236}">
                <a16:creationId xmlns:a16="http://schemas.microsoft.com/office/drawing/2014/main" id="{B53FED67-64EA-E46F-D1FE-08ADF5A1597B}"/>
              </a:ext>
            </a:extLst>
          </p:cNvPr>
          <p:cNvSpPr>
            <a:spLocks noGrp="1"/>
          </p:cNvSpPr>
          <p:nvPr>
            <p:ph idx="1"/>
          </p:nvPr>
        </p:nvSpPr>
        <p:spPr/>
        <p:txBody>
          <a:bodyPr vert="horz" lIns="91440" tIns="45720" rIns="91440" bIns="45720" rtlCol="0" anchor="t">
            <a:noAutofit/>
          </a:bodyPr>
          <a:lstStyle/>
          <a:p>
            <a:r>
              <a:rPr lang="en-GB" sz="3200" dirty="0">
                <a:cs typeface="Calibri"/>
              </a:rPr>
              <a:t>Continued to teach the curriculum</a:t>
            </a:r>
          </a:p>
          <a:p>
            <a:r>
              <a:rPr lang="en-GB" sz="3200" dirty="0">
                <a:cs typeface="Calibri"/>
              </a:rPr>
              <a:t>Revisited previous learning daily – e.g. fluent in five</a:t>
            </a:r>
          </a:p>
          <a:p>
            <a:r>
              <a:rPr lang="en-GB" sz="3200" dirty="0">
                <a:cs typeface="Calibri"/>
              </a:rPr>
              <a:t>Practice test papers</a:t>
            </a:r>
          </a:p>
          <a:p>
            <a:r>
              <a:rPr lang="en-GB" sz="3200" dirty="0">
                <a:cs typeface="Calibri"/>
              </a:rPr>
              <a:t>Individualised support for the children during intervention times </a:t>
            </a:r>
          </a:p>
          <a:p>
            <a:r>
              <a:rPr lang="en-GB" sz="3200" dirty="0">
                <a:cs typeface="Calibri"/>
              </a:rPr>
              <a:t>Targeted reading for some pupils </a:t>
            </a:r>
          </a:p>
          <a:p>
            <a:r>
              <a:rPr lang="en-GB" sz="3200" dirty="0">
                <a:cs typeface="Calibri"/>
              </a:rPr>
              <a:t>Identified strengths and weaknesses to inform next steps</a:t>
            </a:r>
          </a:p>
          <a:p>
            <a:r>
              <a:rPr lang="en-GB" sz="3200" dirty="0">
                <a:cs typeface="Calibri"/>
              </a:rPr>
              <a:t>Tried to reassure, encourage and support!</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15472132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89990-8E9A-3891-083B-E69F62FC6D97}"/>
              </a:ext>
            </a:extLst>
          </p:cNvPr>
          <p:cNvSpPr>
            <a:spLocks noGrp="1"/>
          </p:cNvSpPr>
          <p:nvPr>
            <p:ph type="title"/>
          </p:nvPr>
        </p:nvSpPr>
        <p:spPr>
          <a:xfrm>
            <a:off x="215721" y="257801"/>
            <a:ext cx="9785798" cy="187930"/>
          </a:xfrm>
        </p:spPr>
        <p:txBody>
          <a:bodyPr>
            <a:normAutofit fontScale="90000"/>
          </a:bodyPr>
          <a:lstStyle/>
          <a:p>
            <a:r>
              <a:rPr lang="en-GB" dirty="0">
                <a:cs typeface="Calibri Light"/>
              </a:rPr>
              <a:t>How can you help your child at home?</a:t>
            </a:r>
            <a:endParaRPr lang="en-GB" dirty="0"/>
          </a:p>
        </p:txBody>
      </p:sp>
      <p:sp>
        <p:nvSpPr>
          <p:cNvPr id="3" name="Content Placeholder 2">
            <a:extLst>
              <a:ext uri="{FF2B5EF4-FFF2-40B4-BE49-F238E27FC236}">
                <a16:creationId xmlns:a16="http://schemas.microsoft.com/office/drawing/2014/main" id="{42AE847E-1E69-998C-8D0B-9490CFD83DC8}"/>
              </a:ext>
            </a:extLst>
          </p:cNvPr>
          <p:cNvSpPr>
            <a:spLocks noGrp="1"/>
          </p:cNvSpPr>
          <p:nvPr>
            <p:ph idx="1"/>
          </p:nvPr>
        </p:nvSpPr>
        <p:spPr>
          <a:xfrm>
            <a:off x="365975" y="977766"/>
            <a:ext cx="11567374" cy="5617760"/>
          </a:xfrm>
        </p:spPr>
        <p:txBody>
          <a:bodyPr vert="horz" lIns="91440" tIns="45720" rIns="91440" bIns="45720" rtlCol="0" anchor="t">
            <a:normAutofit lnSpcReduction="10000"/>
          </a:bodyPr>
          <a:lstStyle/>
          <a:p>
            <a:pPr marL="0" indent="0">
              <a:buNone/>
            </a:pPr>
            <a:r>
              <a:rPr lang="en-GB" dirty="0">
                <a:ea typeface="+mn-lt"/>
                <a:cs typeface="+mn-lt"/>
              </a:rPr>
              <a:t>• First and foremost, support and reassure your child that there is nothing to worry about and that they should always just try their best. Praise and encourage! </a:t>
            </a:r>
            <a:endParaRPr lang="en-US" dirty="0">
              <a:ea typeface="+mn-lt"/>
              <a:cs typeface="+mn-lt"/>
            </a:endParaRPr>
          </a:p>
          <a:p>
            <a:pPr marL="0" indent="0">
              <a:buNone/>
            </a:pPr>
            <a:endParaRPr lang="en-GB" dirty="0">
              <a:ea typeface="+mn-lt"/>
              <a:cs typeface="+mn-lt"/>
            </a:endParaRPr>
          </a:p>
          <a:p>
            <a:pPr marL="0" indent="0">
              <a:buNone/>
            </a:pPr>
            <a:r>
              <a:rPr lang="en-GB" dirty="0">
                <a:ea typeface="+mn-lt"/>
                <a:cs typeface="+mn-lt"/>
              </a:rPr>
              <a:t>• Ensure your child has the best possible attendance at school. </a:t>
            </a:r>
            <a:endParaRPr lang="en-US" dirty="0">
              <a:ea typeface="+mn-lt"/>
              <a:cs typeface="+mn-lt"/>
            </a:endParaRPr>
          </a:p>
          <a:p>
            <a:pPr marL="0" indent="0">
              <a:buNone/>
            </a:pPr>
            <a:endParaRPr lang="en-GB" dirty="0">
              <a:ea typeface="+mn-lt"/>
              <a:cs typeface="+mn-lt"/>
            </a:endParaRPr>
          </a:p>
          <a:p>
            <a:pPr marL="0" indent="0">
              <a:buNone/>
            </a:pPr>
            <a:r>
              <a:rPr lang="en-GB" dirty="0">
                <a:ea typeface="+mn-lt"/>
                <a:cs typeface="+mn-lt"/>
              </a:rPr>
              <a:t>• Support your child with any homework tasks. </a:t>
            </a:r>
            <a:endParaRPr lang="en-US">
              <a:ea typeface="+mn-lt"/>
              <a:cs typeface="+mn-lt"/>
            </a:endParaRPr>
          </a:p>
          <a:p>
            <a:pPr marL="0" indent="0">
              <a:buNone/>
            </a:pPr>
            <a:endParaRPr lang="en-GB" dirty="0">
              <a:ea typeface="+mn-lt"/>
              <a:cs typeface="+mn-lt"/>
            </a:endParaRPr>
          </a:p>
          <a:p>
            <a:pPr marL="0" indent="0">
              <a:buNone/>
            </a:pPr>
            <a:r>
              <a:rPr lang="en-GB" dirty="0">
                <a:ea typeface="+mn-lt"/>
                <a:cs typeface="+mn-lt"/>
              </a:rPr>
              <a:t>• Reading, spelling and arithmetic (e.g. times tables) should be completed every day.</a:t>
            </a:r>
          </a:p>
          <a:p>
            <a:pPr marL="0" indent="0">
              <a:buNone/>
            </a:pPr>
            <a:endParaRPr lang="en-GB" dirty="0">
              <a:ea typeface="+mn-lt"/>
              <a:cs typeface="+mn-lt"/>
            </a:endParaRPr>
          </a:p>
          <a:p>
            <a:pPr marL="0" indent="0">
              <a:buNone/>
            </a:pPr>
            <a:r>
              <a:rPr lang="en-GB" dirty="0">
                <a:ea typeface="+mn-lt"/>
                <a:cs typeface="+mn-lt"/>
              </a:rPr>
              <a:t>• Make sure your child has a good sleep and healthy breakfast every day!</a:t>
            </a:r>
            <a:endParaRPr lang="en-US" dirty="0">
              <a:cs typeface="Calibri"/>
            </a:endParaRPr>
          </a:p>
        </p:txBody>
      </p:sp>
    </p:spTree>
    <p:extLst>
      <p:ext uri="{BB962C8B-B14F-4D97-AF65-F5344CB8AC3E}">
        <p14:creationId xmlns:p14="http://schemas.microsoft.com/office/powerpoint/2010/main" val="3289731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E3B62-E348-28D5-3661-2F628A9D5309}"/>
              </a:ext>
            </a:extLst>
          </p:cNvPr>
          <p:cNvSpPr>
            <a:spLocks noGrp="1"/>
          </p:cNvSpPr>
          <p:nvPr>
            <p:ph type="title"/>
          </p:nvPr>
        </p:nvSpPr>
        <p:spPr>
          <a:xfrm>
            <a:off x="151327" y="161209"/>
            <a:ext cx="8658896" cy="456240"/>
          </a:xfrm>
        </p:spPr>
        <p:txBody>
          <a:bodyPr>
            <a:normAutofit fontScale="90000"/>
          </a:bodyPr>
          <a:lstStyle/>
          <a:p>
            <a:r>
              <a:rPr lang="en-GB" dirty="0">
                <a:cs typeface="Calibri Light"/>
              </a:rPr>
              <a:t>How to help your child with reading:</a:t>
            </a:r>
            <a:endParaRPr lang="en-GB" dirty="0"/>
          </a:p>
        </p:txBody>
      </p:sp>
      <p:sp>
        <p:nvSpPr>
          <p:cNvPr id="3" name="Content Placeholder 2">
            <a:extLst>
              <a:ext uri="{FF2B5EF4-FFF2-40B4-BE49-F238E27FC236}">
                <a16:creationId xmlns:a16="http://schemas.microsoft.com/office/drawing/2014/main" id="{7C37ED9D-36B3-C652-4F57-5922F94D275D}"/>
              </a:ext>
            </a:extLst>
          </p:cNvPr>
          <p:cNvSpPr>
            <a:spLocks noGrp="1"/>
          </p:cNvSpPr>
          <p:nvPr>
            <p:ph idx="1"/>
          </p:nvPr>
        </p:nvSpPr>
        <p:spPr>
          <a:xfrm>
            <a:off x="194256" y="752386"/>
            <a:ext cx="11588839" cy="5939732"/>
          </a:xfrm>
        </p:spPr>
        <p:txBody>
          <a:bodyPr vert="horz" lIns="91440" tIns="45720" rIns="91440" bIns="45720" rtlCol="0" anchor="t">
            <a:normAutofit lnSpcReduction="10000"/>
          </a:bodyPr>
          <a:lstStyle/>
          <a:p>
            <a:pPr marL="0" indent="0">
              <a:buNone/>
            </a:pPr>
            <a:r>
              <a:rPr lang="en-GB" dirty="0">
                <a:ea typeface="+mn-lt"/>
                <a:cs typeface="+mn-lt"/>
              </a:rPr>
              <a:t>Listening to your child read can take many forms: </a:t>
            </a:r>
            <a:endParaRPr lang="en-US" dirty="0">
              <a:ea typeface="+mn-lt"/>
              <a:cs typeface="+mn-lt"/>
            </a:endParaRPr>
          </a:p>
          <a:p>
            <a:pPr marL="0" indent="0">
              <a:buNone/>
            </a:pPr>
            <a:r>
              <a:rPr lang="en-GB" dirty="0">
                <a:ea typeface="+mn-lt"/>
                <a:cs typeface="+mn-lt"/>
              </a:rPr>
              <a:t>• First and foremost, focus on developing an enjoyment and love of reading. </a:t>
            </a:r>
            <a:endParaRPr lang="en-US">
              <a:ea typeface="+mn-lt"/>
              <a:cs typeface="+mn-lt"/>
            </a:endParaRPr>
          </a:p>
          <a:p>
            <a:pPr marL="0" indent="0">
              <a:buNone/>
            </a:pPr>
            <a:r>
              <a:rPr lang="en-GB" dirty="0">
                <a:ea typeface="+mn-lt"/>
                <a:cs typeface="+mn-lt"/>
              </a:rPr>
              <a:t>• Enjoy stories together – reading stories to your child is equally as important as listening to your child read. </a:t>
            </a:r>
            <a:endParaRPr lang="en-US">
              <a:ea typeface="+mn-lt"/>
              <a:cs typeface="+mn-lt"/>
            </a:endParaRPr>
          </a:p>
          <a:p>
            <a:pPr marL="0" indent="0">
              <a:buNone/>
            </a:pPr>
            <a:r>
              <a:rPr lang="en-GB" dirty="0">
                <a:ea typeface="+mn-lt"/>
                <a:cs typeface="+mn-lt"/>
              </a:rPr>
              <a:t>• Read a little at a time but often, rather than rarely but for long periods of time! </a:t>
            </a:r>
            <a:endParaRPr lang="en-US">
              <a:ea typeface="+mn-lt"/>
              <a:cs typeface="+mn-lt"/>
            </a:endParaRPr>
          </a:p>
          <a:p>
            <a:pPr marL="0" indent="0">
              <a:buNone/>
            </a:pPr>
            <a:r>
              <a:rPr lang="en-GB" dirty="0">
                <a:ea typeface="+mn-lt"/>
                <a:cs typeface="+mn-lt"/>
              </a:rPr>
              <a:t>• Talk about the story before, during and afterwards – discuss the plot, the characters, their feelings and actions, how it makes you feel, predict what will happen and encourage your child to have their own opinions. </a:t>
            </a:r>
            <a:endParaRPr lang="en-US">
              <a:ea typeface="+mn-lt"/>
              <a:cs typeface="+mn-lt"/>
            </a:endParaRPr>
          </a:p>
          <a:p>
            <a:pPr marL="0" indent="0">
              <a:buNone/>
            </a:pPr>
            <a:r>
              <a:rPr lang="en-GB" dirty="0">
                <a:ea typeface="+mn-lt"/>
                <a:cs typeface="+mn-lt"/>
              </a:rPr>
              <a:t>• Look up definitions of words together – you could use a dictionary, the Internet or an app on a phone or tablet. </a:t>
            </a:r>
            <a:endParaRPr lang="en-US">
              <a:ea typeface="+mn-lt"/>
              <a:cs typeface="+mn-lt"/>
            </a:endParaRPr>
          </a:p>
          <a:p>
            <a:pPr marL="0" indent="0">
              <a:buNone/>
            </a:pPr>
            <a:r>
              <a:rPr lang="en-GB" dirty="0">
                <a:ea typeface="+mn-lt"/>
                <a:cs typeface="+mn-lt"/>
              </a:rPr>
              <a:t>• All reading is valuable – it doesn’t have to be just stories. Reading can involve anything from fiction and non-fiction, poetry, newspapers, magazines, football programmes, TV guides. </a:t>
            </a:r>
            <a:endParaRPr lang="en-US" dirty="0">
              <a:cs typeface="Calibri"/>
            </a:endParaRPr>
          </a:p>
        </p:txBody>
      </p:sp>
    </p:spTree>
    <p:extLst>
      <p:ext uri="{BB962C8B-B14F-4D97-AF65-F5344CB8AC3E}">
        <p14:creationId xmlns:p14="http://schemas.microsoft.com/office/powerpoint/2010/main" val="39417491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E11F0-D81C-ADD1-0A0C-5BA02A62A292}"/>
              </a:ext>
            </a:extLst>
          </p:cNvPr>
          <p:cNvSpPr>
            <a:spLocks noGrp="1"/>
          </p:cNvSpPr>
          <p:nvPr>
            <p:ph type="title"/>
          </p:nvPr>
        </p:nvSpPr>
        <p:spPr>
          <a:xfrm>
            <a:off x="119130" y="247069"/>
            <a:ext cx="8927206" cy="134268"/>
          </a:xfrm>
        </p:spPr>
        <p:txBody>
          <a:bodyPr>
            <a:normAutofit fontScale="90000"/>
          </a:bodyPr>
          <a:lstStyle/>
          <a:p>
            <a:r>
              <a:rPr lang="en-GB" dirty="0">
                <a:cs typeface="Calibri Light"/>
              </a:rPr>
              <a:t>How to help your child with writing:</a:t>
            </a:r>
            <a:endParaRPr lang="en-GB" dirty="0"/>
          </a:p>
        </p:txBody>
      </p:sp>
      <p:sp>
        <p:nvSpPr>
          <p:cNvPr id="3" name="Content Placeholder 2">
            <a:extLst>
              <a:ext uri="{FF2B5EF4-FFF2-40B4-BE49-F238E27FC236}">
                <a16:creationId xmlns:a16="http://schemas.microsoft.com/office/drawing/2014/main" id="{EE819322-15F9-F79F-968F-254FA5B6911C}"/>
              </a:ext>
            </a:extLst>
          </p:cNvPr>
          <p:cNvSpPr>
            <a:spLocks noGrp="1"/>
          </p:cNvSpPr>
          <p:nvPr>
            <p:ph idx="1"/>
          </p:nvPr>
        </p:nvSpPr>
        <p:spPr>
          <a:xfrm>
            <a:off x="119130" y="709456"/>
            <a:ext cx="12007402" cy="5896802"/>
          </a:xfrm>
        </p:spPr>
        <p:txBody>
          <a:bodyPr vert="horz" lIns="91440" tIns="45720" rIns="91440" bIns="45720" rtlCol="0" anchor="t">
            <a:normAutofit/>
          </a:bodyPr>
          <a:lstStyle/>
          <a:p>
            <a:pPr marL="0" indent="0">
              <a:buNone/>
            </a:pPr>
            <a:r>
              <a:rPr lang="en-GB" dirty="0">
                <a:ea typeface="+mn-lt"/>
                <a:cs typeface="+mn-lt"/>
              </a:rPr>
              <a:t>• Practise and learn weekly spelling lists – make it fun! </a:t>
            </a:r>
            <a:endParaRPr lang="en-US" dirty="0">
              <a:ea typeface="+mn-lt"/>
              <a:cs typeface="+mn-lt"/>
            </a:endParaRPr>
          </a:p>
          <a:p>
            <a:pPr marL="0" indent="0">
              <a:buNone/>
            </a:pPr>
            <a:r>
              <a:rPr lang="en-GB" dirty="0">
                <a:ea typeface="+mn-lt"/>
                <a:cs typeface="+mn-lt"/>
              </a:rPr>
              <a:t>• Encourage opportunities for writing such as letters to family or friends, shopping lists, notes or reminders, stories and poems. </a:t>
            </a:r>
            <a:endParaRPr lang="en-US" dirty="0">
              <a:ea typeface="+mn-lt"/>
              <a:cs typeface="+mn-lt"/>
            </a:endParaRPr>
          </a:p>
          <a:p>
            <a:pPr marL="0" indent="0">
              <a:buNone/>
            </a:pPr>
            <a:r>
              <a:rPr lang="en-GB" dirty="0">
                <a:ea typeface="+mn-lt"/>
                <a:cs typeface="+mn-lt"/>
              </a:rPr>
              <a:t>• Write together – be a good role model for writing. </a:t>
            </a:r>
            <a:endParaRPr lang="en-US">
              <a:ea typeface="+mn-lt"/>
              <a:cs typeface="+mn-lt"/>
            </a:endParaRPr>
          </a:p>
          <a:p>
            <a:pPr marL="0" indent="0">
              <a:buNone/>
            </a:pPr>
            <a:r>
              <a:rPr lang="en-GB" dirty="0">
                <a:ea typeface="+mn-lt"/>
                <a:cs typeface="+mn-lt"/>
              </a:rPr>
              <a:t>• Encourage use of a dictionary to check spelling and a thesaurus to find synonyms and expand vocabulary. </a:t>
            </a:r>
            <a:endParaRPr lang="en-US">
              <a:ea typeface="+mn-lt"/>
              <a:cs typeface="+mn-lt"/>
            </a:endParaRPr>
          </a:p>
          <a:p>
            <a:pPr marL="0" indent="0">
              <a:buNone/>
            </a:pPr>
            <a:r>
              <a:rPr lang="en-GB" dirty="0">
                <a:ea typeface="+mn-lt"/>
                <a:cs typeface="+mn-lt"/>
              </a:rPr>
              <a:t>• Allow your child to use a computer for word processing, which will allow for editing and correcting of errors without lots of crossing out. </a:t>
            </a:r>
            <a:endParaRPr lang="en-US">
              <a:ea typeface="+mn-lt"/>
              <a:cs typeface="+mn-lt"/>
            </a:endParaRPr>
          </a:p>
          <a:p>
            <a:pPr marL="0" indent="0">
              <a:buNone/>
            </a:pPr>
            <a:r>
              <a:rPr lang="en-GB" dirty="0">
                <a:ea typeface="+mn-lt"/>
                <a:cs typeface="+mn-lt"/>
              </a:rPr>
              <a:t>• Remember that good readers become good writers! Identify good writing features when reading (e.g. vocabulary, sentence structure and punctuation). </a:t>
            </a:r>
            <a:endParaRPr lang="en-US">
              <a:ea typeface="+mn-lt"/>
              <a:cs typeface="+mn-lt"/>
            </a:endParaRPr>
          </a:p>
          <a:p>
            <a:pPr marL="0" indent="0">
              <a:buNone/>
            </a:pPr>
            <a:r>
              <a:rPr lang="en-GB" dirty="0">
                <a:ea typeface="+mn-lt"/>
                <a:cs typeface="+mn-lt"/>
              </a:rPr>
              <a:t>• Show your appreciation: praise and encourage, even for small successes!</a:t>
            </a:r>
            <a:endParaRPr lang="en-US">
              <a:cs typeface="Calibri"/>
            </a:endParaRPr>
          </a:p>
        </p:txBody>
      </p:sp>
    </p:spTree>
    <p:extLst>
      <p:ext uri="{BB962C8B-B14F-4D97-AF65-F5344CB8AC3E}">
        <p14:creationId xmlns:p14="http://schemas.microsoft.com/office/powerpoint/2010/main" val="3247872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D63D-1F03-6389-A282-45FC997F878A}"/>
              </a:ext>
            </a:extLst>
          </p:cNvPr>
          <p:cNvSpPr>
            <a:spLocks noGrp="1"/>
          </p:cNvSpPr>
          <p:nvPr>
            <p:ph type="title"/>
          </p:nvPr>
        </p:nvSpPr>
        <p:spPr/>
        <p:txBody>
          <a:bodyPr/>
          <a:lstStyle/>
          <a:p>
            <a:r>
              <a:rPr lang="en-GB" dirty="0">
                <a:cs typeface="Calibri Light"/>
              </a:rPr>
              <a:t>How to help your child with maths:</a:t>
            </a:r>
            <a:endParaRPr lang="en-GB" dirty="0"/>
          </a:p>
        </p:txBody>
      </p:sp>
      <p:sp>
        <p:nvSpPr>
          <p:cNvPr id="3" name="Content Placeholder 2">
            <a:extLst>
              <a:ext uri="{FF2B5EF4-FFF2-40B4-BE49-F238E27FC236}">
                <a16:creationId xmlns:a16="http://schemas.microsoft.com/office/drawing/2014/main" id="{00972C05-F461-6F74-8440-32B7C52BAB89}"/>
              </a:ext>
            </a:extLst>
          </p:cNvPr>
          <p:cNvSpPr>
            <a:spLocks noGrp="1"/>
          </p:cNvSpPr>
          <p:nvPr>
            <p:ph idx="1"/>
          </p:nvPr>
        </p:nvSpPr>
        <p:spPr/>
        <p:txBody>
          <a:bodyPr vert="horz" lIns="91440" tIns="45720" rIns="91440" bIns="45720" rtlCol="0" anchor="t">
            <a:normAutofit/>
          </a:bodyPr>
          <a:lstStyle/>
          <a:p>
            <a:pPr marL="457200" indent="-457200">
              <a:buFont typeface="Calibri" panose="020B0604020202020204" pitchFamily="34" charset="0"/>
              <a:buChar char="-"/>
            </a:pPr>
            <a:r>
              <a:rPr lang="en-GB" dirty="0">
                <a:cs typeface="Calibri" panose="020F0502020204030204"/>
              </a:rPr>
              <a:t>Times tables, times tables, times tables!</a:t>
            </a:r>
          </a:p>
          <a:p>
            <a:pPr marL="457200" indent="-457200">
              <a:buFont typeface="Calibri" panose="020B0604020202020204" pitchFamily="34" charset="0"/>
              <a:buChar char="-"/>
            </a:pPr>
            <a:r>
              <a:rPr lang="en-GB" dirty="0">
                <a:cs typeface="Calibri" panose="020F0502020204030204"/>
              </a:rPr>
              <a:t>CGP books</a:t>
            </a:r>
            <a:endParaRPr lang="en-GB" dirty="0"/>
          </a:p>
          <a:p>
            <a:pPr marL="457200" indent="-457200">
              <a:buFont typeface="Calibri" panose="020B0604020202020204" pitchFamily="34" charset="0"/>
              <a:buChar char="-"/>
            </a:pPr>
            <a:r>
              <a:rPr lang="en-GB" dirty="0">
                <a:ea typeface="+mn-lt"/>
                <a:cs typeface="+mn-lt"/>
                <a:hlinkClick r:id="rId2"/>
              </a:rPr>
              <a:t>IXL - Year 6 maths practice</a:t>
            </a:r>
          </a:p>
          <a:p>
            <a:pPr marL="457200" indent="-457200">
              <a:buFont typeface="Calibri" panose="020B0604020202020204" pitchFamily="34" charset="0"/>
              <a:buChar char="-"/>
            </a:pPr>
            <a:r>
              <a:rPr lang="en-GB" dirty="0">
                <a:ea typeface="+mn-lt"/>
                <a:cs typeface="+mn-lt"/>
                <a:hlinkClick r:id="rId3"/>
              </a:rPr>
              <a:t>Free KS2 SATS Online 10-Minute Tests | CGP Books</a:t>
            </a:r>
          </a:p>
          <a:p>
            <a:pPr marL="457200" indent="-457200">
              <a:buFont typeface="Calibri" panose="020B0604020202020204" pitchFamily="34" charset="0"/>
              <a:buChar char="-"/>
            </a:pPr>
            <a:r>
              <a:rPr lang="en-GB" dirty="0">
                <a:cs typeface="Calibri" panose="020F0502020204030204"/>
              </a:rPr>
              <a:t>Practice SATs papers – GOV website</a:t>
            </a:r>
          </a:p>
          <a:p>
            <a:pPr marL="457200" indent="-457200">
              <a:buFont typeface="Calibri" panose="020B0604020202020204" pitchFamily="34" charset="0"/>
              <a:buChar char="-"/>
            </a:pPr>
            <a:r>
              <a:rPr lang="en-GB" dirty="0">
                <a:ea typeface="+mn-lt"/>
                <a:cs typeface="+mn-lt"/>
                <a:hlinkClick r:id="rId4"/>
              </a:rPr>
              <a:t>Free KS2 SATs Papers - Practice Arithmetic Papers (myminimaths.co.uk)</a:t>
            </a:r>
            <a:endParaRPr lang="en-GB" dirty="0">
              <a:cs typeface="Calibri" panose="020F0502020204030204"/>
            </a:endParaRPr>
          </a:p>
        </p:txBody>
      </p:sp>
    </p:spTree>
    <p:extLst>
      <p:ext uri="{BB962C8B-B14F-4D97-AF65-F5344CB8AC3E}">
        <p14:creationId xmlns:p14="http://schemas.microsoft.com/office/powerpoint/2010/main" val="175278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3E6DA-16F3-2227-ABEB-40AFE9E99ECE}"/>
              </a:ext>
            </a:extLst>
          </p:cNvPr>
          <p:cNvSpPr>
            <a:spLocks noGrp="1"/>
          </p:cNvSpPr>
          <p:nvPr>
            <p:ph type="title"/>
          </p:nvPr>
        </p:nvSpPr>
        <p:spPr/>
        <p:txBody>
          <a:bodyPr/>
          <a:lstStyle/>
          <a:p>
            <a:r>
              <a:rPr lang="en-GB" dirty="0">
                <a:cs typeface="Calibri Light"/>
              </a:rPr>
              <a:t>Questions</a:t>
            </a:r>
            <a:endParaRPr lang="en-GB" dirty="0"/>
          </a:p>
        </p:txBody>
      </p:sp>
      <p:sp>
        <p:nvSpPr>
          <p:cNvPr id="3" name="Content Placeholder 2">
            <a:extLst>
              <a:ext uri="{FF2B5EF4-FFF2-40B4-BE49-F238E27FC236}">
                <a16:creationId xmlns:a16="http://schemas.microsoft.com/office/drawing/2014/main" id="{FFF09C3E-1940-1C9D-02B7-5F4E6FCA9EC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24055455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1203</Words>
  <Application>Microsoft Office PowerPoint</Application>
  <PresentationFormat>Widescreen</PresentationFormat>
  <Paragraphs>101</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Year 6 SATs Information for Parents</vt:lpstr>
      <vt:lpstr>When are SATs taking place this year?</vt:lpstr>
      <vt:lpstr>The Tests</vt:lpstr>
      <vt:lpstr>Writing</vt:lpstr>
      <vt:lpstr>Reading</vt:lpstr>
      <vt:lpstr>Reading: Sample Questions</vt:lpstr>
      <vt:lpstr>Spelling, Punctuation and Grammar</vt:lpstr>
      <vt:lpstr>SPaG: Sample Questions</vt:lpstr>
      <vt:lpstr>Mathematics </vt:lpstr>
      <vt:lpstr>Arithmetic: Sample Questions</vt:lpstr>
      <vt:lpstr>Reasoning: Sample Questions</vt:lpstr>
      <vt:lpstr>Scaled Scores</vt:lpstr>
      <vt:lpstr>Results Day</vt:lpstr>
      <vt:lpstr>What have we been doing in school to support your child?</vt:lpstr>
      <vt:lpstr>How can you help your child at home?</vt:lpstr>
      <vt:lpstr>How to help your child with reading:</vt:lpstr>
      <vt:lpstr>How to help your child with writing:</vt:lpstr>
      <vt:lpstr>How to help your child with maths: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Hannah Brown</cp:lastModifiedBy>
  <cp:revision>207</cp:revision>
  <dcterms:created xsi:type="dcterms:W3CDTF">2023-02-19T11:55:12Z</dcterms:created>
  <dcterms:modified xsi:type="dcterms:W3CDTF">2024-01-22T14:28:00Z</dcterms:modified>
</cp:coreProperties>
</file>