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hew Hughes" userId="abdf14ea-1d0b-4cf9-bf46-74a483303dc4" providerId="ADAL" clId="{3504905E-0732-4EAE-BFB0-231E7554065E}"/>
    <pc:docChg chg="addSld delSld modSld">
      <pc:chgData name="Matthew Hughes" userId="abdf14ea-1d0b-4cf9-bf46-74a483303dc4" providerId="ADAL" clId="{3504905E-0732-4EAE-BFB0-231E7554065E}" dt="2026-01-26T16:55:18.357" v="5" actId="680"/>
      <pc:docMkLst>
        <pc:docMk/>
      </pc:docMkLst>
      <pc:sldChg chg="modSp mod">
        <pc:chgData name="Matthew Hughes" userId="abdf14ea-1d0b-4cf9-bf46-74a483303dc4" providerId="ADAL" clId="{3504905E-0732-4EAE-BFB0-231E7554065E}" dt="2026-01-26T12:53:29.235" v="1" actId="6549"/>
        <pc:sldMkLst>
          <pc:docMk/>
          <pc:sldMk cId="1865724546" sldId="265"/>
        </pc:sldMkLst>
        <pc:spChg chg="mod">
          <ac:chgData name="Matthew Hughes" userId="abdf14ea-1d0b-4cf9-bf46-74a483303dc4" providerId="ADAL" clId="{3504905E-0732-4EAE-BFB0-231E7554065E}" dt="2026-01-26T12:53:29.235" v="1" actId="6549"/>
          <ac:spMkLst>
            <pc:docMk/>
            <pc:sldMk cId="1865724546" sldId="265"/>
            <ac:spMk id="4" creationId="{EF2DE81F-718C-5494-8F9B-490BF2046722}"/>
          </ac:spMkLst>
        </pc:spChg>
      </pc:sldChg>
      <pc:sldChg chg="new">
        <pc:chgData name="Matthew Hughes" userId="abdf14ea-1d0b-4cf9-bf46-74a483303dc4" providerId="ADAL" clId="{3504905E-0732-4EAE-BFB0-231E7554065E}" dt="2026-01-26T16:55:18.274" v="4" actId="680"/>
        <pc:sldMkLst>
          <pc:docMk/>
          <pc:sldMk cId="2999126292" sldId="274"/>
        </pc:sldMkLst>
      </pc:sldChg>
      <pc:sldChg chg="new del">
        <pc:chgData name="Matthew Hughes" userId="abdf14ea-1d0b-4cf9-bf46-74a483303dc4" providerId="ADAL" clId="{3504905E-0732-4EAE-BFB0-231E7554065E}" dt="2026-01-26T15:10:28.287" v="3" actId="47"/>
        <pc:sldMkLst>
          <pc:docMk/>
          <pc:sldMk cId="3483543676" sldId="274"/>
        </pc:sldMkLst>
      </pc:sldChg>
      <pc:sldChg chg="new">
        <pc:chgData name="Matthew Hughes" userId="abdf14ea-1d0b-4cf9-bf46-74a483303dc4" providerId="ADAL" clId="{3504905E-0732-4EAE-BFB0-231E7554065E}" dt="2026-01-26T16:55:18.357" v="5" actId="680"/>
        <pc:sldMkLst>
          <pc:docMk/>
          <pc:sldMk cId="2814789809" sldId="27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1/26/2026</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41498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1/26/2026</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537259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1/26/2026</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34127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1/26/2026</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838153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1/26/2026</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65323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1/26/2026</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527064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1/26/2026</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152252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1/26/2026</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513613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1/26/2026</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773657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1/26/2026</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827364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1/26/2026</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2162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1/26/2026</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0540952"/>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Red marker and calendar">
            <a:extLst>
              <a:ext uri="{FF2B5EF4-FFF2-40B4-BE49-F238E27FC236}">
                <a16:creationId xmlns:a16="http://schemas.microsoft.com/office/drawing/2014/main" id="{D8EC216F-F896-F499-A1BC-BD9AE39527C4}"/>
              </a:ext>
            </a:extLst>
          </p:cNvPr>
          <p:cNvPicPr>
            <a:picLocks noChangeAspect="1"/>
          </p:cNvPicPr>
          <p:nvPr/>
        </p:nvPicPr>
        <p:blipFill>
          <a:blip r:embed="rId2"/>
          <a:srcRect t="12938" b="2793"/>
          <a:stretch>
            <a:fillRect/>
          </a:stretch>
        </p:blipFill>
        <p:spPr>
          <a:xfrm>
            <a:off x="1" y="10"/>
            <a:ext cx="12192000" cy="6857990"/>
          </a:xfrm>
          <a:prstGeom prst="rect">
            <a:avLst/>
          </a:prstGeom>
        </p:spPr>
      </p:pic>
      <p:sp useBgFill="1">
        <p:nvSpPr>
          <p:cNvPr id="11" name="Rectangle 10">
            <a:extLst>
              <a:ext uri="{FF2B5EF4-FFF2-40B4-BE49-F238E27FC236}">
                <a16:creationId xmlns:a16="http://schemas.microsoft.com/office/drawing/2014/main" id="{D30DD7D3-2712-4491-B2C2-5FC23330C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569" y="1066800"/>
            <a:ext cx="5128322" cy="47244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2B4FE5-F17E-D305-2BCF-CE1141976CD1}"/>
              </a:ext>
            </a:extLst>
          </p:cNvPr>
          <p:cNvSpPr>
            <a:spLocks noGrp="1"/>
          </p:cNvSpPr>
          <p:nvPr>
            <p:ph type="ctrTitle"/>
          </p:nvPr>
        </p:nvSpPr>
        <p:spPr>
          <a:xfrm>
            <a:off x="898737" y="1562101"/>
            <a:ext cx="4359744" cy="2738530"/>
          </a:xfrm>
        </p:spPr>
        <p:txBody>
          <a:bodyPr anchor="t">
            <a:normAutofit/>
          </a:bodyPr>
          <a:lstStyle/>
          <a:p>
            <a:r>
              <a:rPr lang="en-GB" dirty="0"/>
              <a:t>Year 6 SATs information for parents</a:t>
            </a:r>
          </a:p>
        </p:txBody>
      </p:sp>
      <p:sp>
        <p:nvSpPr>
          <p:cNvPr id="3" name="Subtitle 2">
            <a:extLst>
              <a:ext uri="{FF2B5EF4-FFF2-40B4-BE49-F238E27FC236}">
                <a16:creationId xmlns:a16="http://schemas.microsoft.com/office/drawing/2014/main" id="{FA4D05A1-63AB-2DAA-FF02-2A128640FE12}"/>
              </a:ext>
            </a:extLst>
          </p:cNvPr>
          <p:cNvSpPr>
            <a:spLocks noGrp="1"/>
          </p:cNvSpPr>
          <p:nvPr>
            <p:ph type="subTitle" idx="1"/>
          </p:nvPr>
        </p:nvSpPr>
        <p:spPr>
          <a:xfrm>
            <a:off x="900273" y="4300631"/>
            <a:ext cx="4358208" cy="933760"/>
          </a:xfrm>
        </p:spPr>
        <p:txBody>
          <a:bodyPr>
            <a:normAutofit/>
          </a:bodyPr>
          <a:lstStyle/>
          <a:p>
            <a:r>
              <a:rPr lang="en-GB" dirty="0"/>
              <a:t>26.1.26</a:t>
            </a:r>
          </a:p>
        </p:txBody>
      </p:sp>
      <p:cxnSp>
        <p:nvCxnSpPr>
          <p:cNvPr id="13" name="Straight Connector 12">
            <a:extLst>
              <a:ext uri="{FF2B5EF4-FFF2-40B4-BE49-F238E27FC236}">
                <a16:creationId xmlns:a16="http://schemas.microsoft.com/office/drawing/2014/main" id="{FFD0734C-004D-4938-8EA0-2C3867A11A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6937" y="5780876"/>
            <a:ext cx="5131168"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8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BA6CA-2019-19E0-D715-6136266A1010}"/>
              </a:ext>
            </a:extLst>
          </p:cNvPr>
          <p:cNvSpPr>
            <a:spLocks noGrp="1"/>
          </p:cNvSpPr>
          <p:nvPr>
            <p:ph type="title"/>
          </p:nvPr>
        </p:nvSpPr>
        <p:spPr/>
        <p:txBody>
          <a:bodyPr/>
          <a:lstStyle/>
          <a:p>
            <a:r>
              <a:rPr lang="en-GB" dirty="0"/>
              <a:t>What this session will contain:</a:t>
            </a:r>
          </a:p>
        </p:txBody>
      </p:sp>
      <p:sp>
        <p:nvSpPr>
          <p:cNvPr id="3" name="Content Placeholder 2">
            <a:extLst>
              <a:ext uri="{FF2B5EF4-FFF2-40B4-BE49-F238E27FC236}">
                <a16:creationId xmlns:a16="http://schemas.microsoft.com/office/drawing/2014/main" id="{2CE158F3-C873-F07D-645C-391551157113}"/>
              </a:ext>
            </a:extLst>
          </p:cNvPr>
          <p:cNvSpPr>
            <a:spLocks noGrp="1"/>
          </p:cNvSpPr>
          <p:nvPr>
            <p:ph idx="1"/>
          </p:nvPr>
        </p:nvSpPr>
        <p:spPr/>
        <p:txBody>
          <a:bodyPr/>
          <a:lstStyle/>
          <a:p>
            <a:r>
              <a:rPr lang="en-GB" dirty="0"/>
              <a:t>What the SATs are and why we do them</a:t>
            </a:r>
          </a:p>
          <a:p>
            <a:r>
              <a:rPr lang="en-GB" dirty="0"/>
              <a:t>Information about each of the papers</a:t>
            </a:r>
          </a:p>
          <a:p>
            <a:r>
              <a:rPr lang="en-GB" dirty="0"/>
              <a:t>What we as a school are doing to support your child</a:t>
            </a:r>
          </a:p>
          <a:p>
            <a:r>
              <a:rPr lang="en-GB" dirty="0"/>
              <a:t>What you can do at home to support your child</a:t>
            </a:r>
          </a:p>
          <a:p>
            <a:r>
              <a:rPr lang="en-GB" dirty="0"/>
              <a:t>What I will be sending home with your child</a:t>
            </a:r>
          </a:p>
        </p:txBody>
      </p:sp>
    </p:spTree>
    <p:extLst>
      <p:ext uri="{BB962C8B-B14F-4D97-AF65-F5344CB8AC3E}">
        <p14:creationId xmlns:p14="http://schemas.microsoft.com/office/powerpoint/2010/main" val="1705042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724B6-D435-90BC-5327-ADBB43530E9E}"/>
              </a:ext>
            </a:extLst>
          </p:cNvPr>
          <p:cNvSpPr>
            <a:spLocks noGrp="1"/>
          </p:cNvSpPr>
          <p:nvPr>
            <p:ph type="title"/>
          </p:nvPr>
        </p:nvSpPr>
        <p:spPr/>
        <p:txBody>
          <a:bodyPr/>
          <a:lstStyle/>
          <a:p>
            <a:r>
              <a:rPr lang="en-GB" dirty="0"/>
              <a:t>Why are the SATs are done?</a:t>
            </a:r>
          </a:p>
        </p:txBody>
      </p:sp>
      <p:sp>
        <p:nvSpPr>
          <p:cNvPr id="3" name="Content Placeholder 2">
            <a:extLst>
              <a:ext uri="{FF2B5EF4-FFF2-40B4-BE49-F238E27FC236}">
                <a16:creationId xmlns:a16="http://schemas.microsoft.com/office/drawing/2014/main" id="{53410CE4-A28C-F6DD-A1BC-75E52716DFAC}"/>
              </a:ext>
            </a:extLst>
          </p:cNvPr>
          <p:cNvSpPr>
            <a:spLocks noGrp="1"/>
          </p:cNvSpPr>
          <p:nvPr>
            <p:ph idx="1"/>
          </p:nvPr>
        </p:nvSpPr>
        <p:spPr/>
        <p:txBody>
          <a:bodyPr/>
          <a:lstStyle/>
          <a:p>
            <a:r>
              <a:rPr lang="en-GB" dirty="0"/>
              <a:t>The tests help measure the attainment of pupils in relation to the standards set out in the national curriculum and help teachers, parents and secondary schools identify where pupils may need additional support in a certain subject area. </a:t>
            </a:r>
          </a:p>
          <a:p>
            <a:r>
              <a:rPr lang="en-GB" dirty="0"/>
              <a:t>They test on a variety of areas within English and Maths and each paper looks specifically at a different area.</a:t>
            </a:r>
          </a:p>
          <a:p>
            <a:r>
              <a:rPr lang="en-GB" dirty="0"/>
              <a:t>They are a snapshot of a child’s understanding in these areas. </a:t>
            </a:r>
          </a:p>
          <a:p>
            <a:r>
              <a:rPr lang="en-GB" dirty="0"/>
              <a:t>Teacher assessment is still used to assess other subject areas.</a:t>
            </a:r>
          </a:p>
        </p:txBody>
      </p:sp>
    </p:spTree>
    <p:extLst>
      <p:ext uri="{BB962C8B-B14F-4D97-AF65-F5344CB8AC3E}">
        <p14:creationId xmlns:p14="http://schemas.microsoft.com/office/powerpoint/2010/main" val="25923071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C1064-22C9-DBAB-80E6-0382DE95900C}"/>
              </a:ext>
            </a:extLst>
          </p:cNvPr>
          <p:cNvSpPr>
            <a:spLocks noGrp="1"/>
          </p:cNvSpPr>
          <p:nvPr>
            <p:ph type="title"/>
          </p:nvPr>
        </p:nvSpPr>
        <p:spPr/>
        <p:txBody>
          <a:bodyPr/>
          <a:lstStyle/>
          <a:p>
            <a:r>
              <a:rPr lang="en-GB" dirty="0"/>
              <a:t>How are the SATs scored</a:t>
            </a:r>
          </a:p>
        </p:txBody>
      </p:sp>
      <p:sp>
        <p:nvSpPr>
          <p:cNvPr id="3" name="Content Placeholder 2">
            <a:extLst>
              <a:ext uri="{FF2B5EF4-FFF2-40B4-BE49-F238E27FC236}">
                <a16:creationId xmlns:a16="http://schemas.microsoft.com/office/drawing/2014/main" id="{1D6AB15B-F986-E066-4A5C-5F356047B8D3}"/>
              </a:ext>
            </a:extLst>
          </p:cNvPr>
          <p:cNvSpPr>
            <a:spLocks noGrp="1"/>
          </p:cNvSpPr>
          <p:nvPr>
            <p:ph idx="1"/>
          </p:nvPr>
        </p:nvSpPr>
        <p:spPr/>
        <p:txBody>
          <a:bodyPr>
            <a:normAutofit lnSpcReduction="10000"/>
          </a:bodyPr>
          <a:lstStyle/>
          <a:p>
            <a:r>
              <a:rPr lang="en-GB" dirty="0"/>
              <a:t>For each paper, a child will receive a ‘raw score’. This is the exact mark they got on a given paper, for example 35/50.</a:t>
            </a:r>
          </a:p>
          <a:p>
            <a:r>
              <a:rPr lang="en-GB" dirty="0"/>
              <a:t>This score will then be converted into a ‘scaled’ score out of 120. This is done to ensure fairness amongst all Year 6 pupils and previous SATs tests. Tests are never the same difficulty each year and years with harder papers will mean children can achieve less as a raw score and still achieve highly. As such, there isn’t a specific ‘pass’ mark in the raw scores.</a:t>
            </a:r>
          </a:p>
          <a:p>
            <a:r>
              <a:rPr lang="en-GB" dirty="0"/>
              <a:t>Children need to achieve a scaled score of 100 to be ARE (age related expectations) and 110 to be GD (greater depth).</a:t>
            </a:r>
          </a:p>
          <a:p>
            <a:r>
              <a:rPr lang="en-GB" dirty="0"/>
              <a:t>We receive the results of the SATs on 7</a:t>
            </a:r>
            <a:r>
              <a:rPr lang="en-GB" baseline="30000" dirty="0"/>
              <a:t>th</a:t>
            </a:r>
            <a:r>
              <a:rPr lang="en-GB" dirty="0"/>
              <a:t> July.</a:t>
            </a:r>
          </a:p>
        </p:txBody>
      </p:sp>
    </p:spTree>
    <p:extLst>
      <p:ext uri="{BB962C8B-B14F-4D97-AF65-F5344CB8AC3E}">
        <p14:creationId xmlns:p14="http://schemas.microsoft.com/office/powerpoint/2010/main" val="1991462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743E3-05FD-BF10-041B-050301B20271}"/>
              </a:ext>
            </a:extLst>
          </p:cNvPr>
          <p:cNvSpPr>
            <a:spLocks noGrp="1"/>
          </p:cNvSpPr>
          <p:nvPr>
            <p:ph type="title"/>
          </p:nvPr>
        </p:nvSpPr>
        <p:spPr/>
        <p:txBody>
          <a:bodyPr/>
          <a:lstStyle/>
          <a:p>
            <a:r>
              <a:rPr lang="en-GB" dirty="0"/>
              <a:t>What are the tests?</a:t>
            </a:r>
          </a:p>
        </p:txBody>
      </p:sp>
      <p:sp>
        <p:nvSpPr>
          <p:cNvPr id="3" name="Content Placeholder 2">
            <a:extLst>
              <a:ext uri="{FF2B5EF4-FFF2-40B4-BE49-F238E27FC236}">
                <a16:creationId xmlns:a16="http://schemas.microsoft.com/office/drawing/2014/main" id="{1E697E9E-D72F-C93F-6A96-98F837B425DC}"/>
              </a:ext>
            </a:extLst>
          </p:cNvPr>
          <p:cNvSpPr>
            <a:spLocks noGrp="1"/>
          </p:cNvSpPr>
          <p:nvPr>
            <p:ph idx="1"/>
          </p:nvPr>
        </p:nvSpPr>
        <p:spPr/>
        <p:txBody>
          <a:bodyPr>
            <a:normAutofit fontScale="77500" lnSpcReduction="20000"/>
          </a:bodyPr>
          <a:lstStyle/>
          <a:p>
            <a:r>
              <a:rPr lang="en-GB" b="1" dirty="0"/>
              <a:t>English</a:t>
            </a:r>
            <a:endParaRPr lang="en-GB" dirty="0"/>
          </a:p>
          <a:p>
            <a:r>
              <a:rPr lang="en-GB" dirty="0"/>
              <a:t>Reading (1 paper – 60 mins)</a:t>
            </a:r>
          </a:p>
          <a:p>
            <a:r>
              <a:rPr lang="en-GB" dirty="0"/>
              <a:t>Grammar, Punctuation &amp; Spelling (GPS, sometimes called SPAG)</a:t>
            </a:r>
          </a:p>
          <a:p>
            <a:pPr lvl="1"/>
            <a:r>
              <a:rPr lang="en-GB" dirty="0"/>
              <a:t>Paper 1: questions (45 mins)</a:t>
            </a:r>
          </a:p>
          <a:p>
            <a:pPr lvl="1"/>
            <a:r>
              <a:rPr lang="en-GB" dirty="0"/>
              <a:t>Paper 2: spelling (20 mins)</a:t>
            </a:r>
          </a:p>
          <a:p>
            <a:r>
              <a:rPr lang="en-GB" b="1" dirty="0"/>
              <a:t>Maths</a:t>
            </a:r>
            <a:endParaRPr lang="en-GB" dirty="0"/>
          </a:p>
          <a:p>
            <a:r>
              <a:rPr lang="en-GB" dirty="0"/>
              <a:t>Paper 1: arithmetic (30 mins)</a:t>
            </a:r>
          </a:p>
          <a:p>
            <a:r>
              <a:rPr lang="en-GB" dirty="0"/>
              <a:t>Paper 2: reasoning (40 mins)</a:t>
            </a:r>
          </a:p>
          <a:p>
            <a:r>
              <a:rPr lang="en-GB" dirty="0"/>
              <a:t>Paper 3: reasoning (40 mins)</a:t>
            </a:r>
          </a:p>
          <a:p>
            <a:r>
              <a:rPr lang="en-GB" dirty="0"/>
              <a:t>Writing is </a:t>
            </a:r>
            <a:r>
              <a:rPr lang="en-GB" b="1" dirty="0"/>
              <a:t>teacher assessed</a:t>
            </a:r>
            <a:r>
              <a:rPr lang="en-GB" dirty="0"/>
              <a:t>, not tested.</a:t>
            </a:r>
          </a:p>
          <a:p>
            <a:endParaRPr lang="en-GB" dirty="0"/>
          </a:p>
        </p:txBody>
      </p:sp>
    </p:spTree>
    <p:extLst>
      <p:ext uri="{BB962C8B-B14F-4D97-AF65-F5344CB8AC3E}">
        <p14:creationId xmlns:p14="http://schemas.microsoft.com/office/powerpoint/2010/main" val="6476890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B38C8F8-5AD8-F4AB-2A2B-DD9BCC013204}"/>
              </a:ext>
            </a:extLst>
          </p:cNvPr>
          <p:cNvSpPr>
            <a:spLocks noGrp="1"/>
          </p:cNvSpPr>
          <p:nvPr>
            <p:ph type="title"/>
          </p:nvPr>
        </p:nvSpPr>
        <p:spPr>
          <a:xfrm>
            <a:off x="640079" y="1021842"/>
            <a:ext cx="3156857" cy="2642616"/>
          </a:xfrm>
        </p:spPr>
        <p:txBody>
          <a:bodyPr vert="horz" lIns="91440" tIns="45720" rIns="91440" bIns="45720" rtlCol="0" anchor="b">
            <a:normAutofit/>
          </a:bodyPr>
          <a:lstStyle/>
          <a:p>
            <a:r>
              <a:rPr lang="en-US" sz="4400"/>
              <a:t>When are the tests this year?</a:t>
            </a:r>
          </a:p>
        </p:txBody>
      </p:sp>
      <p:cxnSp>
        <p:nvCxnSpPr>
          <p:cNvPr id="14" name="Straight Connector 13">
            <a:extLst>
              <a:ext uri="{FF2B5EF4-FFF2-40B4-BE49-F238E27FC236}">
                <a16:creationId xmlns:a16="http://schemas.microsoft.com/office/drawing/2014/main" id="{750527CE-FCD0-40C8-B37A-39331C2A4F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4011930"/>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F92BA527-3215-E8D3-81AC-857FE8C7426A}"/>
              </a:ext>
            </a:extLst>
          </p:cNvPr>
          <p:cNvPicPr>
            <a:picLocks noChangeAspect="1"/>
          </p:cNvPicPr>
          <p:nvPr/>
        </p:nvPicPr>
        <p:blipFill>
          <a:blip r:embed="rId2"/>
          <a:stretch>
            <a:fillRect/>
          </a:stretch>
        </p:blipFill>
        <p:spPr>
          <a:xfrm>
            <a:off x="4604641" y="2956996"/>
            <a:ext cx="6876288" cy="2870850"/>
          </a:xfrm>
          <a:prstGeom prst="rect">
            <a:avLst/>
          </a:prstGeom>
        </p:spPr>
      </p:pic>
    </p:spTree>
    <p:extLst>
      <p:ext uri="{BB962C8B-B14F-4D97-AF65-F5344CB8AC3E}">
        <p14:creationId xmlns:p14="http://schemas.microsoft.com/office/powerpoint/2010/main" val="2999083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94D9DC-E581-2351-6AED-A41374409F7C}"/>
              </a:ext>
            </a:extLst>
          </p:cNvPr>
          <p:cNvSpPr>
            <a:spLocks noGrp="1"/>
          </p:cNvSpPr>
          <p:nvPr>
            <p:ph type="title"/>
          </p:nvPr>
        </p:nvSpPr>
        <p:spPr>
          <a:xfrm>
            <a:off x="5496821" y="1371600"/>
            <a:ext cx="6034187" cy="1097280"/>
          </a:xfrm>
        </p:spPr>
        <p:txBody>
          <a:bodyPr vert="horz" lIns="91440" tIns="45720" rIns="91440" bIns="45720" rtlCol="0" anchor="t">
            <a:normAutofit/>
          </a:bodyPr>
          <a:lstStyle/>
          <a:p>
            <a:r>
              <a:rPr lang="en-US" sz="3700"/>
              <a:t>What each test will contain?</a:t>
            </a:r>
          </a:p>
        </p:txBody>
      </p:sp>
      <p:pic>
        <p:nvPicPr>
          <p:cNvPr id="5" name="Picture 4" descr="Pencil and answer-sheet">
            <a:extLst>
              <a:ext uri="{FF2B5EF4-FFF2-40B4-BE49-F238E27FC236}">
                <a16:creationId xmlns:a16="http://schemas.microsoft.com/office/drawing/2014/main" id="{525F0A9F-A1E8-84E8-ADAB-E6B7C2D798D6}"/>
              </a:ext>
            </a:extLst>
          </p:cNvPr>
          <p:cNvPicPr>
            <a:picLocks noChangeAspect="1"/>
          </p:cNvPicPr>
          <p:nvPr/>
        </p:nvPicPr>
        <p:blipFill>
          <a:blip r:embed="rId2"/>
          <a:srcRect l="59802" r="-1" b="-1"/>
          <a:stretch>
            <a:fillRect/>
          </a:stretch>
        </p:blipFill>
        <p:spPr>
          <a:xfrm>
            <a:off x="20" y="10"/>
            <a:ext cx="4857871" cy="6857990"/>
          </a:xfrm>
          <a:prstGeom prst="rect">
            <a:avLst/>
          </a:prstGeom>
        </p:spPr>
      </p:pic>
      <p:cxnSp>
        <p:nvCxnSpPr>
          <p:cNvPr id="13" name="Straight Connector 12">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3FC4556-39AF-6600-8EC9-9FED385314BA}"/>
              </a:ext>
            </a:extLst>
          </p:cNvPr>
          <p:cNvSpPr txBox="1">
            <a:spLocks/>
          </p:cNvSpPr>
          <p:nvPr/>
        </p:nvSpPr>
        <p:spPr>
          <a:xfrm>
            <a:off x="5496821" y="2633236"/>
            <a:ext cx="6034187" cy="3664687"/>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I have given each of you a pack, which contains an example of each paper from a 2024. </a:t>
            </a:r>
            <a:endParaRPr lang="en-US" dirty="0"/>
          </a:p>
          <a:p>
            <a:endParaRPr lang="en-US" dirty="0"/>
          </a:p>
        </p:txBody>
      </p:sp>
    </p:spTree>
    <p:extLst>
      <p:ext uri="{BB962C8B-B14F-4D97-AF65-F5344CB8AC3E}">
        <p14:creationId xmlns:p14="http://schemas.microsoft.com/office/powerpoint/2010/main" val="1957713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31866-4C00-3545-FFF3-FAA38C4700FE}"/>
              </a:ext>
            </a:extLst>
          </p:cNvPr>
          <p:cNvSpPr>
            <a:spLocks noGrp="1"/>
          </p:cNvSpPr>
          <p:nvPr>
            <p:ph type="title"/>
          </p:nvPr>
        </p:nvSpPr>
        <p:spPr/>
        <p:txBody>
          <a:bodyPr/>
          <a:lstStyle/>
          <a:p>
            <a:r>
              <a:rPr lang="en-GB" dirty="0"/>
              <a:t>Reading Paper – 60 minutes</a:t>
            </a:r>
          </a:p>
        </p:txBody>
      </p:sp>
      <p:sp>
        <p:nvSpPr>
          <p:cNvPr id="4" name="Rectangle 1">
            <a:extLst>
              <a:ext uri="{FF2B5EF4-FFF2-40B4-BE49-F238E27FC236}">
                <a16:creationId xmlns:a16="http://schemas.microsoft.com/office/drawing/2014/main" id="{FC7FA231-37ED-E771-1B76-CCA0BA79FA59}"/>
              </a:ext>
            </a:extLst>
          </p:cNvPr>
          <p:cNvSpPr>
            <a:spLocks noGrp="1" noChangeArrowheads="1"/>
          </p:cNvSpPr>
          <p:nvPr>
            <p:ph idx="1"/>
          </p:nvPr>
        </p:nvSpPr>
        <p:spPr bwMode="auto">
          <a:xfrm>
            <a:off x="750613" y="2430556"/>
            <a:ext cx="10211963"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Children read a three texts, usually one each of the following: fiction, non-fiction, poetry.</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Questions test </a:t>
            </a:r>
            <a:r>
              <a:rPr kumimoji="0" lang="en-US" altLang="en-US" sz="1800" b="1" i="0" u="none" strike="noStrike" cap="none" normalizeH="0" baseline="0" dirty="0">
                <a:ln>
                  <a:noFill/>
                </a:ln>
                <a:solidFill>
                  <a:schemeClr val="tx1"/>
                </a:solidFill>
                <a:effectLst/>
                <a:latin typeface="Arial" panose="020B0604020202020204" pitchFamily="34" charset="0"/>
              </a:rPr>
              <a:t>understanding and comprehension</a:t>
            </a:r>
            <a:r>
              <a:rPr kumimoji="0" lang="en-US" altLang="en-US" sz="1800" b="0" i="0" u="none" strike="noStrike" cap="none" normalizeH="0" baseline="0" dirty="0">
                <a:ln>
                  <a:noFill/>
                </a:ln>
                <a:solidFill>
                  <a:schemeClr val="tx1"/>
                </a:solidFill>
                <a:effectLst/>
                <a:latin typeface="Arial" panose="020B0604020202020204" pitchFamily="34" charset="0"/>
              </a:rPr>
              <a:t>, not reading aloud.</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1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They will have to answer questions about each of the three texts in turn.</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Includes retrieval, inference (making educated guesses), vocabulary, and </a:t>
            </a:r>
            <a:r>
              <a:rPr kumimoji="0" lang="en-US" altLang="en-US" sz="1800" b="0" i="0" u="none" strike="noStrike" cap="none" normalizeH="0" baseline="0" dirty="0" err="1">
                <a:ln>
                  <a:noFill/>
                </a:ln>
                <a:solidFill>
                  <a:schemeClr val="tx1"/>
                </a:solidFill>
                <a:effectLst/>
                <a:latin typeface="Arial" panose="020B0604020202020204" pitchFamily="34" charset="0"/>
              </a:rPr>
              <a:t>summarising</a:t>
            </a:r>
            <a:r>
              <a:rPr kumimoji="0" lang="en-US" altLang="en-US" sz="1800" b="0" i="0" u="none" strike="noStrike" cap="none" normalizeH="0" baseline="0" dirty="0">
                <a:ln>
                  <a:noFill/>
                </a:ln>
                <a:solidFill>
                  <a:schemeClr val="tx1"/>
                </a:solidFill>
                <a:effectLst/>
                <a:latin typeface="Arial" panose="020B0604020202020204" pitchFamily="34" charset="0"/>
              </a:rPr>
              <a:t> questions.</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1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It is </a:t>
            </a:r>
            <a:r>
              <a:rPr kumimoji="0" lang="en-US" altLang="en-US" sz="1800" b="1" i="0" u="none" strike="noStrike" cap="none" normalizeH="0" baseline="0" dirty="0">
                <a:ln>
                  <a:noFill/>
                </a:ln>
                <a:solidFill>
                  <a:schemeClr val="tx1"/>
                </a:solidFill>
                <a:effectLst/>
                <a:latin typeface="Arial" panose="020B0604020202020204" pitchFamily="34" charset="0"/>
              </a:rPr>
              <a:t>not </a:t>
            </a:r>
            <a:r>
              <a:rPr kumimoji="0" lang="en-US" altLang="en-US" sz="1800" i="0" u="none" strike="noStrike" cap="none" normalizeH="0" baseline="0" dirty="0">
                <a:ln>
                  <a:noFill/>
                </a:ln>
                <a:solidFill>
                  <a:schemeClr val="tx1"/>
                </a:solidFill>
                <a:effectLst/>
                <a:latin typeface="Arial" panose="020B0604020202020204" pitchFamily="34" charset="0"/>
              </a:rPr>
              <a:t> a memory challenge, they will have the texts available to them the entirety of the test.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81225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0EA9F-6CB1-0EA3-AF3A-667A68EE50E1}"/>
              </a:ext>
            </a:extLst>
          </p:cNvPr>
          <p:cNvSpPr>
            <a:spLocks noGrp="1"/>
          </p:cNvSpPr>
          <p:nvPr>
            <p:ph type="title"/>
          </p:nvPr>
        </p:nvSpPr>
        <p:spPr/>
        <p:txBody>
          <a:bodyPr/>
          <a:lstStyle/>
          <a:p>
            <a:r>
              <a:rPr lang="en-GB" dirty="0"/>
              <a:t>Grammar, punctuation and spelling</a:t>
            </a:r>
          </a:p>
        </p:txBody>
      </p:sp>
      <p:sp>
        <p:nvSpPr>
          <p:cNvPr id="3" name="Content Placeholder 2">
            <a:extLst>
              <a:ext uri="{FF2B5EF4-FFF2-40B4-BE49-F238E27FC236}">
                <a16:creationId xmlns:a16="http://schemas.microsoft.com/office/drawing/2014/main" id="{6BC6B92B-48FB-867A-2736-F0CEBE038006}"/>
              </a:ext>
            </a:extLst>
          </p:cNvPr>
          <p:cNvSpPr>
            <a:spLocks noGrp="1"/>
          </p:cNvSpPr>
          <p:nvPr>
            <p:ph idx="1"/>
          </p:nvPr>
        </p:nvSpPr>
        <p:spPr/>
        <p:txBody>
          <a:bodyPr>
            <a:normAutofit fontScale="92500" lnSpcReduction="10000"/>
          </a:bodyPr>
          <a:lstStyle/>
          <a:p>
            <a:r>
              <a:rPr lang="en-GB" b="1" dirty="0"/>
              <a:t>Paper 1: Questions</a:t>
            </a:r>
            <a:endParaRPr lang="en-GB" dirty="0"/>
          </a:p>
          <a:p>
            <a:r>
              <a:rPr lang="en-GB" b="1" dirty="0"/>
              <a:t>45 minutes and usually 50 marks</a:t>
            </a:r>
            <a:endParaRPr lang="en-GB" dirty="0"/>
          </a:p>
          <a:p>
            <a:r>
              <a:rPr lang="en-GB" dirty="0"/>
              <a:t>Multiple choice and short written answers.</a:t>
            </a:r>
          </a:p>
          <a:p>
            <a:r>
              <a:rPr lang="en-GB" dirty="0"/>
              <a:t>Tests grammar, punctuation, and language terminology.</a:t>
            </a:r>
          </a:p>
          <a:p>
            <a:r>
              <a:rPr lang="en-GB" b="1" dirty="0"/>
              <a:t>Paper 2: Spelling</a:t>
            </a:r>
            <a:endParaRPr lang="en-GB" dirty="0"/>
          </a:p>
          <a:p>
            <a:r>
              <a:rPr lang="en-GB" b="1" dirty="0"/>
              <a:t>20 minutes for 20 words.</a:t>
            </a:r>
            <a:endParaRPr lang="en-GB" dirty="0"/>
          </a:p>
          <a:p>
            <a:r>
              <a:rPr lang="en-GB" dirty="0"/>
              <a:t>Children write words read aloud in sentences.</a:t>
            </a:r>
          </a:p>
          <a:p>
            <a:r>
              <a:rPr lang="en-GB" dirty="0"/>
              <a:t>Tests spelling patterns and rules taught in KS2.</a:t>
            </a:r>
          </a:p>
          <a:p>
            <a:endParaRPr lang="en-GB" dirty="0"/>
          </a:p>
        </p:txBody>
      </p:sp>
    </p:spTree>
    <p:extLst>
      <p:ext uri="{BB962C8B-B14F-4D97-AF65-F5344CB8AC3E}">
        <p14:creationId xmlns:p14="http://schemas.microsoft.com/office/powerpoint/2010/main" val="788272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534F4-9E07-B6A6-AA22-9BE8F504EC0E}"/>
              </a:ext>
            </a:extLst>
          </p:cNvPr>
          <p:cNvSpPr>
            <a:spLocks noGrp="1"/>
          </p:cNvSpPr>
          <p:nvPr>
            <p:ph type="title"/>
          </p:nvPr>
        </p:nvSpPr>
        <p:spPr/>
        <p:txBody>
          <a:bodyPr/>
          <a:lstStyle/>
          <a:p>
            <a:r>
              <a:rPr lang="en-GB" dirty="0"/>
              <a:t>Arithmetic</a:t>
            </a:r>
          </a:p>
        </p:txBody>
      </p:sp>
      <p:sp>
        <p:nvSpPr>
          <p:cNvPr id="4" name="Rectangle 1">
            <a:extLst>
              <a:ext uri="{FF2B5EF4-FFF2-40B4-BE49-F238E27FC236}">
                <a16:creationId xmlns:a16="http://schemas.microsoft.com/office/drawing/2014/main" id="{EF2DE81F-718C-5494-8F9B-490BF2046722}"/>
              </a:ext>
            </a:extLst>
          </p:cNvPr>
          <p:cNvSpPr>
            <a:spLocks noGrp="1" noChangeArrowheads="1"/>
          </p:cNvSpPr>
          <p:nvPr>
            <p:ph idx="1"/>
          </p:nvPr>
        </p:nvSpPr>
        <p:spPr bwMode="auto">
          <a:xfrm>
            <a:off x="640080" y="2523728"/>
            <a:ext cx="1066346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000" b="1" i="0" u="none" strike="noStrike" cap="none" normalizeH="0" baseline="0" dirty="0">
                <a:ln>
                  <a:noFill/>
                </a:ln>
                <a:solidFill>
                  <a:schemeClr val="tx1"/>
                </a:solidFill>
                <a:effectLst/>
                <a:latin typeface="Arial" panose="020B0604020202020204" pitchFamily="34" charset="0"/>
              </a:rPr>
              <a:t>30 minutes</a:t>
            </a:r>
            <a:r>
              <a:rPr kumimoji="0" lang="en-US" altLang="en-US"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000" b="0" i="0" u="none" strike="noStrike" cap="none" normalizeH="0" baseline="0" dirty="0">
                <a:ln>
                  <a:noFill/>
                </a:ln>
                <a:solidFill>
                  <a:schemeClr val="tx1"/>
                </a:solidFill>
                <a:effectLst/>
                <a:latin typeface="Arial" panose="020B0604020202020204" pitchFamily="34" charset="0"/>
              </a:rPr>
              <a:t>Short calculations only.</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000" b="0" i="0" u="none" strike="noStrike" cap="none" normalizeH="0" baseline="0" dirty="0">
                <a:ln>
                  <a:noFill/>
                </a:ln>
                <a:solidFill>
                  <a:schemeClr val="tx1"/>
                </a:solidFill>
                <a:effectLst/>
                <a:latin typeface="Arial" panose="020B0604020202020204" pitchFamily="34" charset="0"/>
              </a:rPr>
              <a:t>Covers the four operations (addition, subtraction, multiplication and division, fractions, decimals, percentages, and basic algebra)</a:t>
            </a:r>
          </a:p>
        </p:txBody>
      </p:sp>
    </p:spTree>
    <p:extLst>
      <p:ext uri="{BB962C8B-B14F-4D97-AF65-F5344CB8AC3E}">
        <p14:creationId xmlns:p14="http://schemas.microsoft.com/office/powerpoint/2010/main" val="1865724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C9583-A827-4449-552C-2BE295FBC5DF}"/>
              </a:ext>
            </a:extLst>
          </p:cNvPr>
          <p:cNvSpPr>
            <a:spLocks noGrp="1"/>
          </p:cNvSpPr>
          <p:nvPr>
            <p:ph type="title"/>
          </p:nvPr>
        </p:nvSpPr>
        <p:spPr/>
        <p:txBody>
          <a:bodyPr/>
          <a:lstStyle/>
          <a:p>
            <a:r>
              <a:rPr lang="en-GB" dirty="0"/>
              <a:t>Reasoning Papers</a:t>
            </a:r>
          </a:p>
        </p:txBody>
      </p:sp>
      <p:sp>
        <p:nvSpPr>
          <p:cNvPr id="4" name="Rectangle 1">
            <a:extLst>
              <a:ext uri="{FF2B5EF4-FFF2-40B4-BE49-F238E27FC236}">
                <a16:creationId xmlns:a16="http://schemas.microsoft.com/office/drawing/2014/main" id="{6D263487-CA26-0AC6-4144-CF7D1AA69AC7}"/>
              </a:ext>
            </a:extLst>
          </p:cNvPr>
          <p:cNvSpPr>
            <a:spLocks noGrp="1" noChangeArrowheads="1"/>
          </p:cNvSpPr>
          <p:nvPr>
            <p:ph idx="1"/>
          </p:nvPr>
        </p:nvSpPr>
        <p:spPr bwMode="auto">
          <a:xfrm>
            <a:off x="640081" y="2708394"/>
            <a:ext cx="11188754"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600" b="1" i="0" u="none" strike="noStrike" cap="none" normalizeH="0" baseline="0" dirty="0">
                <a:ln>
                  <a:noFill/>
                </a:ln>
                <a:solidFill>
                  <a:schemeClr val="tx1"/>
                </a:solidFill>
                <a:effectLst/>
                <a:latin typeface="Arial" panose="020B0604020202020204" pitchFamily="34" charset="0"/>
              </a:rPr>
              <a:t>40 minutes each</a:t>
            </a:r>
            <a:r>
              <a:rPr kumimoji="0" lang="en-US" altLang="en-US" sz="36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600" b="0" i="0" u="none" strike="noStrike" cap="none" normalizeH="0" baseline="0" dirty="0">
                <a:ln>
                  <a:noFill/>
                </a:ln>
                <a:solidFill>
                  <a:schemeClr val="tx1"/>
                </a:solidFill>
                <a:effectLst/>
                <a:latin typeface="Arial" panose="020B0604020202020204" pitchFamily="34" charset="0"/>
              </a:rPr>
              <a:t>Word problems and multi-step questions.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600" b="0" i="0" u="none" strike="noStrike" cap="none" normalizeH="0" baseline="0" dirty="0">
                <a:ln>
                  <a:noFill/>
                </a:ln>
                <a:solidFill>
                  <a:schemeClr val="tx1"/>
                </a:solidFill>
                <a:effectLst/>
                <a:latin typeface="Arial" panose="020B0604020202020204" pitchFamily="34" charset="0"/>
              </a:rPr>
              <a:t>Children explain and apply their </a:t>
            </a:r>
            <a:r>
              <a:rPr kumimoji="0" lang="en-US" altLang="en-US" sz="3600" b="0" i="0" u="none" strike="noStrike" cap="none" normalizeH="0" baseline="0" dirty="0" err="1">
                <a:ln>
                  <a:noFill/>
                </a:ln>
                <a:solidFill>
                  <a:schemeClr val="tx1"/>
                </a:solidFill>
                <a:effectLst/>
                <a:latin typeface="Arial" panose="020B0604020202020204" pitchFamily="34" charset="0"/>
              </a:rPr>
              <a:t>maths</a:t>
            </a:r>
            <a:r>
              <a:rPr kumimoji="0" lang="en-US" altLang="en-US" sz="3600" b="0" i="0" u="none" strike="noStrike" cap="none" normalizeH="0" baseline="0" dirty="0">
                <a:ln>
                  <a:noFill/>
                </a:ln>
                <a:solidFill>
                  <a:schemeClr val="tx1"/>
                </a:solidFill>
                <a:effectLst/>
                <a:latin typeface="Arial" panose="020B0604020202020204" pitchFamily="34" charset="0"/>
              </a:rPr>
              <a:t> in different contexts.</a:t>
            </a: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3600" dirty="0">
                <a:latin typeface="Arial" panose="020B0604020202020204" pitchFamily="34" charset="0"/>
              </a:rPr>
              <a:t>It will test on the same areas as the arithmetic paper, but in context.</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931468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BD36E-FABE-E5AB-B584-7EB30DD0F1B7}"/>
              </a:ext>
            </a:extLst>
          </p:cNvPr>
          <p:cNvSpPr>
            <a:spLocks noGrp="1"/>
          </p:cNvSpPr>
          <p:nvPr>
            <p:ph type="title"/>
          </p:nvPr>
        </p:nvSpPr>
        <p:spPr/>
        <p:txBody>
          <a:bodyPr/>
          <a:lstStyle/>
          <a:p>
            <a:r>
              <a:rPr lang="en-GB" dirty="0"/>
              <a:t>Writing – NOT A SATS TEST!</a:t>
            </a:r>
          </a:p>
        </p:txBody>
      </p:sp>
      <p:sp>
        <p:nvSpPr>
          <p:cNvPr id="4" name="Rectangle 1">
            <a:extLst>
              <a:ext uri="{FF2B5EF4-FFF2-40B4-BE49-F238E27FC236}">
                <a16:creationId xmlns:a16="http://schemas.microsoft.com/office/drawing/2014/main" id="{5BFEAD2F-1C0D-4188-8CDC-67C475383341}"/>
              </a:ext>
            </a:extLst>
          </p:cNvPr>
          <p:cNvSpPr>
            <a:spLocks noGrp="1" noChangeArrowheads="1"/>
          </p:cNvSpPr>
          <p:nvPr>
            <p:ph idx="1"/>
          </p:nvPr>
        </p:nvSpPr>
        <p:spPr bwMode="auto">
          <a:xfrm>
            <a:off x="640080" y="3123893"/>
            <a:ext cx="10412233"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Assessed through work completed across the year.</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Children produce a range of writing for different purposes.</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1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I will assess against the </a:t>
            </a:r>
            <a:r>
              <a:rPr lang="en-US" altLang="en-US" sz="1800" dirty="0">
                <a:latin typeface="Arial" panose="020B0604020202020204" pitchFamily="34" charset="0"/>
              </a:rPr>
              <a:t>different areas of the national curriculum. They children will have to hit all aspects of each level (WTS, ARE, GD) to achieve it.</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Examples of </a:t>
            </a:r>
            <a:r>
              <a:rPr lang="en-US" altLang="en-US" sz="1800" dirty="0">
                <a:latin typeface="Arial" panose="020B0604020202020204" pitchFamily="34" charset="0"/>
              </a:rPr>
              <a:t>each skill </a:t>
            </a:r>
            <a:r>
              <a:rPr lang="en-US" altLang="en-US" sz="1800" b="1" dirty="0">
                <a:latin typeface="Arial" panose="020B0604020202020204" pitchFamily="34" charset="0"/>
              </a:rPr>
              <a:t>does not </a:t>
            </a:r>
            <a:r>
              <a:rPr lang="en-US" altLang="en-US" sz="1800" dirty="0">
                <a:latin typeface="Arial" panose="020B0604020202020204" pitchFamily="34" charset="0"/>
              </a:rPr>
              <a:t>have to be used in every pieces of writing, but it will have to be shown in several pieces of writing throughout the year.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083059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136B2-0038-7A51-C596-1E848F6D9A8D}"/>
              </a:ext>
            </a:extLst>
          </p:cNvPr>
          <p:cNvSpPr>
            <a:spLocks noGrp="1"/>
          </p:cNvSpPr>
          <p:nvPr>
            <p:ph type="title"/>
          </p:nvPr>
        </p:nvSpPr>
        <p:spPr>
          <a:xfrm>
            <a:off x="640079" y="262647"/>
            <a:ext cx="10890929" cy="1097280"/>
          </a:xfrm>
        </p:spPr>
        <p:txBody>
          <a:bodyPr/>
          <a:lstStyle/>
          <a:p>
            <a:r>
              <a:rPr lang="en-GB" dirty="0"/>
              <a:t>Additional Support</a:t>
            </a:r>
          </a:p>
        </p:txBody>
      </p:sp>
      <p:sp>
        <p:nvSpPr>
          <p:cNvPr id="3" name="Content Placeholder 2">
            <a:extLst>
              <a:ext uri="{FF2B5EF4-FFF2-40B4-BE49-F238E27FC236}">
                <a16:creationId xmlns:a16="http://schemas.microsoft.com/office/drawing/2014/main" id="{A2FE81E2-D3F3-93F9-4200-90442A90A536}"/>
              </a:ext>
            </a:extLst>
          </p:cNvPr>
          <p:cNvSpPr>
            <a:spLocks noGrp="1"/>
          </p:cNvSpPr>
          <p:nvPr>
            <p:ph idx="1"/>
          </p:nvPr>
        </p:nvSpPr>
        <p:spPr>
          <a:xfrm>
            <a:off x="640080" y="1138136"/>
            <a:ext cx="10890928" cy="5061496"/>
          </a:xfrm>
        </p:spPr>
        <p:txBody>
          <a:bodyPr>
            <a:normAutofit lnSpcReduction="10000"/>
          </a:bodyPr>
          <a:lstStyle/>
          <a:p>
            <a:r>
              <a:rPr lang="en-GB" dirty="0"/>
              <a:t>Some children are entitled to </a:t>
            </a:r>
            <a:r>
              <a:rPr lang="en-GB" b="1" dirty="0"/>
              <a:t>additional support</a:t>
            </a:r>
            <a:r>
              <a:rPr lang="en-GB" dirty="0"/>
              <a:t> during SATs so they can show what they know </a:t>
            </a:r>
            <a:r>
              <a:rPr lang="en-GB" b="1" dirty="0"/>
              <a:t>fairly</a:t>
            </a:r>
            <a:r>
              <a:rPr lang="en-GB" dirty="0"/>
              <a:t>, without being disadvantaged by a specific need.</a:t>
            </a:r>
          </a:p>
          <a:p>
            <a:r>
              <a:rPr lang="en-GB" b="1" dirty="0"/>
              <a:t>Types of support that may be provided</a:t>
            </a:r>
          </a:p>
          <a:p>
            <a:r>
              <a:rPr lang="en-GB" dirty="0"/>
              <a:t>Depending on individual needs, this can include:</a:t>
            </a:r>
          </a:p>
          <a:p>
            <a:r>
              <a:rPr lang="en-GB" b="1" dirty="0"/>
              <a:t>Extra time</a:t>
            </a:r>
            <a:endParaRPr lang="en-GB" dirty="0"/>
          </a:p>
          <a:p>
            <a:r>
              <a:rPr lang="en-GB" b="1" dirty="0"/>
              <a:t>Rest breaks</a:t>
            </a:r>
            <a:endParaRPr lang="en-GB" dirty="0"/>
          </a:p>
          <a:p>
            <a:r>
              <a:rPr lang="en-GB" b="1" dirty="0"/>
              <a:t>A scribe</a:t>
            </a:r>
            <a:r>
              <a:rPr lang="en-GB" dirty="0"/>
              <a:t> (someone writes down what the child says)</a:t>
            </a:r>
          </a:p>
          <a:p>
            <a:r>
              <a:rPr lang="en-GB" b="1" dirty="0"/>
              <a:t>A reader</a:t>
            </a:r>
            <a:r>
              <a:rPr lang="en-GB" dirty="0"/>
              <a:t> (for maths papers only, where allowed)</a:t>
            </a:r>
          </a:p>
          <a:p>
            <a:r>
              <a:rPr lang="en-GB" b="1" dirty="0"/>
              <a:t>Modified test papers</a:t>
            </a:r>
            <a:r>
              <a:rPr lang="en-GB" dirty="0"/>
              <a:t> (e.g. larger print)</a:t>
            </a:r>
          </a:p>
          <a:p>
            <a:r>
              <a:rPr lang="en-GB" b="1" dirty="0"/>
              <a:t>Small group or separate room</a:t>
            </a:r>
            <a:r>
              <a:rPr lang="en-GB" dirty="0"/>
              <a:t> testing</a:t>
            </a:r>
          </a:p>
          <a:p>
            <a:r>
              <a:rPr lang="en-GB" dirty="0"/>
              <a:t>These supports are designed to </a:t>
            </a:r>
            <a:r>
              <a:rPr lang="en-GB" b="1" dirty="0"/>
              <a:t>remove barriers</a:t>
            </a:r>
            <a:r>
              <a:rPr lang="en-GB" dirty="0"/>
              <a:t>, not to give children an advantage.</a:t>
            </a:r>
          </a:p>
          <a:p>
            <a:endParaRPr lang="en-GB" dirty="0"/>
          </a:p>
        </p:txBody>
      </p:sp>
    </p:spTree>
    <p:extLst>
      <p:ext uri="{BB962C8B-B14F-4D97-AF65-F5344CB8AC3E}">
        <p14:creationId xmlns:p14="http://schemas.microsoft.com/office/powerpoint/2010/main" val="19518350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6B4DC-E50A-B2D7-4EDC-5A9329352347}"/>
              </a:ext>
            </a:extLst>
          </p:cNvPr>
          <p:cNvSpPr>
            <a:spLocks noGrp="1"/>
          </p:cNvSpPr>
          <p:nvPr>
            <p:ph type="title"/>
          </p:nvPr>
        </p:nvSpPr>
        <p:spPr>
          <a:xfrm>
            <a:off x="640079" y="109728"/>
            <a:ext cx="10890929" cy="1097280"/>
          </a:xfrm>
        </p:spPr>
        <p:txBody>
          <a:bodyPr>
            <a:normAutofit fontScale="90000"/>
          </a:bodyPr>
          <a:lstStyle/>
          <a:p>
            <a:r>
              <a:rPr lang="en-GB" dirty="0"/>
              <a:t>How is it decided if a child gets additional support?</a:t>
            </a:r>
          </a:p>
        </p:txBody>
      </p:sp>
      <p:sp>
        <p:nvSpPr>
          <p:cNvPr id="3" name="Content Placeholder 2">
            <a:extLst>
              <a:ext uri="{FF2B5EF4-FFF2-40B4-BE49-F238E27FC236}">
                <a16:creationId xmlns:a16="http://schemas.microsoft.com/office/drawing/2014/main" id="{4D5FCF46-9029-5527-95B6-9E9FE651FCB0}"/>
              </a:ext>
            </a:extLst>
          </p:cNvPr>
          <p:cNvSpPr>
            <a:spLocks noGrp="1"/>
          </p:cNvSpPr>
          <p:nvPr>
            <p:ph idx="1"/>
          </p:nvPr>
        </p:nvSpPr>
        <p:spPr>
          <a:xfrm>
            <a:off x="640080" y="1207008"/>
            <a:ext cx="10890928" cy="4992624"/>
          </a:xfrm>
        </p:spPr>
        <p:txBody>
          <a:bodyPr>
            <a:normAutofit lnSpcReduction="10000"/>
          </a:bodyPr>
          <a:lstStyle/>
          <a:p>
            <a:r>
              <a:rPr lang="en-GB" dirty="0"/>
              <a:t>Access arrangements are </a:t>
            </a:r>
            <a:r>
              <a:rPr lang="en-GB" b="1" dirty="0"/>
              <a:t>not applied for by parents</a:t>
            </a:r>
            <a:r>
              <a:rPr lang="en-GB" dirty="0"/>
              <a:t> and are </a:t>
            </a:r>
            <a:r>
              <a:rPr lang="en-GB" b="1" dirty="0"/>
              <a:t>not decided suddenly for SATs</a:t>
            </a:r>
            <a:r>
              <a:rPr lang="en-GB" dirty="0"/>
              <a:t>.</a:t>
            </a:r>
          </a:p>
          <a:p>
            <a:r>
              <a:rPr lang="en-GB" dirty="0"/>
              <a:t>They are based on:</a:t>
            </a:r>
          </a:p>
          <a:p>
            <a:r>
              <a:rPr lang="en-GB" b="1" dirty="0"/>
              <a:t>Evidence from day-to-day classroom practice</a:t>
            </a:r>
            <a:endParaRPr lang="en-GB" dirty="0"/>
          </a:p>
          <a:p>
            <a:r>
              <a:rPr lang="en-GB" dirty="0"/>
              <a:t>Support the child </a:t>
            </a:r>
            <a:r>
              <a:rPr lang="en-GB" b="1" dirty="0"/>
              <a:t>already uses regularly</a:t>
            </a:r>
            <a:r>
              <a:rPr lang="en-GB" dirty="0"/>
              <a:t> in lessons and assessments</a:t>
            </a:r>
          </a:p>
          <a:p>
            <a:r>
              <a:rPr lang="en-GB" dirty="0"/>
              <a:t>Teacher observations and assessments</a:t>
            </a:r>
          </a:p>
          <a:p>
            <a:r>
              <a:rPr lang="en-GB" dirty="0"/>
              <a:t>If a child qualifies, the support will feel </a:t>
            </a:r>
            <a:r>
              <a:rPr lang="en-GB" b="1" dirty="0"/>
              <a:t>familiar and normal</a:t>
            </a:r>
            <a:r>
              <a:rPr lang="en-GB" dirty="0"/>
              <a:t> to them — nothing new or unexpected is introduced just for SATs.</a:t>
            </a:r>
          </a:p>
          <a:p>
            <a:r>
              <a:rPr lang="en-GB" dirty="0"/>
              <a:t>Decisions are made by the school, following </a:t>
            </a:r>
            <a:r>
              <a:rPr lang="en-GB" b="1" dirty="0"/>
              <a:t>Department for Education guidance</a:t>
            </a:r>
            <a:r>
              <a:rPr lang="en-GB" dirty="0"/>
              <a:t>.</a:t>
            </a:r>
          </a:p>
          <a:p>
            <a:r>
              <a:rPr lang="en-GB" dirty="0"/>
              <a:t>Some arrangements require evidence or approval and are </a:t>
            </a:r>
            <a:r>
              <a:rPr lang="en-GB" b="1" dirty="0"/>
              <a:t>carefully monitored</a:t>
            </a:r>
            <a:r>
              <a:rPr lang="en-GB" dirty="0"/>
              <a:t>.</a:t>
            </a:r>
          </a:p>
          <a:p>
            <a:r>
              <a:rPr lang="en-GB" dirty="0"/>
              <a:t>The aim is always fairness, confidence, and wellbeing.</a:t>
            </a:r>
          </a:p>
          <a:p>
            <a:r>
              <a:rPr lang="en-GB" dirty="0"/>
              <a:t>We begin the process of arranging additional support around March time.</a:t>
            </a:r>
          </a:p>
          <a:p>
            <a:endParaRPr lang="en-GB" dirty="0"/>
          </a:p>
          <a:p>
            <a:endParaRPr lang="en-GB" dirty="0"/>
          </a:p>
        </p:txBody>
      </p:sp>
    </p:spTree>
    <p:extLst>
      <p:ext uri="{BB962C8B-B14F-4D97-AF65-F5344CB8AC3E}">
        <p14:creationId xmlns:p14="http://schemas.microsoft.com/office/powerpoint/2010/main" val="29406729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2971-39AD-CABA-55CA-67CC6F039F33}"/>
              </a:ext>
            </a:extLst>
          </p:cNvPr>
          <p:cNvSpPr>
            <a:spLocks noGrp="1"/>
          </p:cNvSpPr>
          <p:nvPr>
            <p:ph type="title"/>
          </p:nvPr>
        </p:nvSpPr>
        <p:spPr>
          <a:xfrm>
            <a:off x="562257" y="109728"/>
            <a:ext cx="10890929" cy="1097280"/>
          </a:xfrm>
        </p:spPr>
        <p:txBody>
          <a:bodyPr/>
          <a:lstStyle/>
          <a:p>
            <a:r>
              <a:rPr lang="en-GB" dirty="0"/>
              <a:t>How are we supporting your child?</a:t>
            </a:r>
          </a:p>
        </p:txBody>
      </p:sp>
      <p:sp>
        <p:nvSpPr>
          <p:cNvPr id="4" name="Rectangle 1">
            <a:extLst>
              <a:ext uri="{FF2B5EF4-FFF2-40B4-BE49-F238E27FC236}">
                <a16:creationId xmlns:a16="http://schemas.microsoft.com/office/drawing/2014/main" id="{FBF78B13-134F-9917-A7E5-F5E86CDCD0EE}"/>
              </a:ext>
            </a:extLst>
          </p:cNvPr>
          <p:cNvSpPr>
            <a:spLocks noGrp="1" noChangeArrowheads="1"/>
          </p:cNvSpPr>
          <p:nvPr>
            <p:ph idx="1"/>
          </p:nvPr>
        </p:nvSpPr>
        <p:spPr bwMode="auto">
          <a:xfrm>
            <a:off x="639763" y="886695"/>
            <a:ext cx="11169616"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Regular exposure to test-style questions.</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Focus on </a:t>
            </a:r>
            <a:r>
              <a:rPr kumimoji="0" lang="en-US" altLang="en-US" sz="1800" b="1" i="0" u="none" strike="noStrike" cap="none" normalizeH="0" baseline="0" dirty="0">
                <a:ln>
                  <a:noFill/>
                </a:ln>
                <a:solidFill>
                  <a:schemeClr val="tx1"/>
                </a:solidFill>
                <a:effectLst/>
                <a:latin typeface="Arial" panose="020B0604020202020204" pitchFamily="34" charset="0"/>
              </a:rPr>
              <a:t>confidence, strategies, and resilience</a:t>
            </a:r>
            <a:r>
              <a:rPr kumimoji="0" lang="en-US" altLang="en-US" sz="1800" b="0" i="0" u="none" strike="noStrike" cap="none" normalizeH="0" baseline="0" dirty="0">
                <a:ln>
                  <a:noFill/>
                </a:ln>
                <a:solidFill>
                  <a:schemeClr val="tx1"/>
                </a:solidFill>
                <a:effectLst/>
                <a:latin typeface="Arial" panose="020B0604020202020204" pitchFamily="34" charset="0"/>
              </a:rPr>
              <a:t>, not just content.</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Revision is built into normal lessons.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Mock SATs used as practice, not pressure.</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1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We ensure we do not put undue pressure on the children and they will still be able to access the full range of our curriculum.</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1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I have time out of class several times a week and I will be using this to support Year 6 pupils in both group and 1-1 scenarios.</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1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We will be sending home learning packs to completed at hom</a:t>
            </a:r>
            <a:r>
              <a:rPr lang="en-US" altLang="en-US" sz="1800" dirty="0">
                <a:latin typeface="Arial" panose="020B0604020202020204" pitchFamily="34" charset="0"/>
              </a:rPr>
              <a:t>e. I will set deadlines when I would like these back in so that I can assess progress your child is making.</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1800" dirty="0">
                <a:latin typeface="Arial" panose="020B0604020202020204" pitchFamily="34" charset="0"/>
              </a:rPr>
              <a:t>There will be some things in the packs all children will get (practice papers) but I will also put in additional work for individuals if I notice they are struggling with something specific in school. I will speak to you if this is the case to let you know what they need to work on.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478496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04F1F-9E00-F576-17FF-E5D510A0DE0A}"/>
              </a:ext>
            </a:extLst>
          </p:cNvPr>
          <p:cNvSpPr>
            <a:spLocks noGrp="1"/>
          </p:cNvSpPr>
          <p:nvPr>
            <p:ph type="title"/>
          </p:nvPr>
        </p:nvSpPr>
        <p:spPr>
          <a:xfrm>
            <a:off x="640079" y="194555"/>
            <a:ext cx="10890929" cy="1097280"/>
          </a:xfrm>
        </p:spPr>
        <p:txBody>
          <a:bodyPr/>
          <a:lstStyle/>
          <a:p>
            <a:r>
              <a:rPr lang="en-GB" dirty="0"/>
              <a:t>How can you support your child?</a:t>
            </a:r>
          </a:p>
        </p:txBody>
      </p:sp>
      <p:sp>
        <p:nvSpPr>
          <p:cNvPr id="3" name="Content Placeholder 2">
            <a:extLst>
              <a:ext uri="{FF2B5EF4-FFF2-40B4-BE49-F238E27FC236}">
                <a16:creationId xmlns:a16="http://schemas.microsoft.com/office/drawing/2014/main" id="{7C778723-DBC0-BA4F-D9DB-4C0DA1552138}"/>
              </a:ext>
            </a:extLst>
          </p:cNvPr>
          <p:cNvSpPr>
            <a:spLocks noGrp="1"/>
          </p:cNvSpPr>
          <p:nvPr>
            <p:ph idx="1"/>
          </p:nvPr>
        </p:nvSpPr>
        <p:spPr>
          <a:xfrm>
            <a:off x="640080" y="1291835"/>
            <a:ext cx="10890928" cy="4907797"/>
          </a:xfrm>
        </p:spPr>
        <p:txBody>
          <a:bodyPr>
            <a:normAutofit fontScale="92500"/>
          </a:bodyPr>
          <a:lstStyle/>
          <a:p>
            <a:r>
              <a:rPr lang="en-GB" dirty="0"/>
              <a:t>Encourage </a:t>
            </a:r>
            <a:r>
              <a:rPr lang="en-GB" b="1" dirty="0"/>
              <a:t>reading every day</a:t>
            </a:r>
            <a:r>
              <a:rPr lang="en-GB" dirty="0"/>
              <a:t> (especially discussing vocabulary).</a:t>
            </a:r>
          </a:p>
          <a:p>
            <a:r>
              <a:rPr lang="en-GB" dirty="0"/>
              <a:t>When reading with you, ask them questions about what they have just read to check comprehension. You can use the practice papers to guide you on types of questions to ask.</a:t>
            </a:r>
          </a:p>
          <a:p>
            <a:r>
              <a:rPr lang="en-GB" dirty="0"/>
              <a:t>Practise times tables, basic arithmetic, and mental maths.</a:t>
            </a:r>
          </a:p>
          <a:p>
            <a:r>
              <a:rPr lang="en-GB" dirty="0"/>
              <a:t>Keep routines calm and positive – don’t push them too much as we don’t want them to burn-out!</a:t>
            </a:r>
          </a:p>
          <a:p>
            <a:r>
              <a:rPr lang="en-GB" dirty="0"/>
              <a:t>Praise effort, not scores.</a:t>
            </a:r>
          </a:p>
          <a:p>
            <a:r>
              <a:rPr lang="en-GB" dirty="0"/>
              <a:t>Useful websites you could use include: Primary Tools (past SATs papers), BBC Bitesize (free online learning on a range of English and Maths topics) and Twinkl (lots of support, games, worksheets with a free membership).</a:t>
            </a:r>
          </a:p>
          <a:p>
            <a:r>
              <a:rPr lang="en-GB" dirty="0"/>
              <a:t>Support the children with completing their support packs. Tests do not have to be done to time at home, we will do this at school. It is more to support their understanding and confidence at home.</a:t>
            </a:r>
          </a:p>
        </p:txBody>
      </p:sp>
    </p:spTree>
    <p:extLst>
      <p:ext uri="{BB962C8B-B14F-4D97-AF65-F5344CB8AC3E}">
        <p14:creationId xmlns:p14="http://schemas.microsoft.com/office/powerpoint/2010/main" val="14016769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E491D-4AA0-DBB7-6AA5-617364FA2185}"/>
              </a:ext>
            </a:extLst>
          </p:cNvPr>
          <p:cNvSpPr>
            <a:spLocks noGrp="1"/>
          </p:cNvSpPr>
          <p:nvPr>
            <p:ph type="title"/>
          </p:nvPr>
        </p:nvSpPr>
        <p:spPr>
          <a:xfrm>
            <a:off x="640079" y="252920"/>
            <a:ext cx="10890929" cy="1097280"/>
          </a:xfrm>
        </p:spPr>
        <p:txBody>
          <a:bodyPr/>
          <a:lstStyle/>
          <a:p>
            <a:r>
              <a:rPr lang="en-GB" dirty="0"/>
              <a:t>Supporting your child’s wellbeing</a:t>
            </a:r>
          </a:p>
        </p:txBody>
      </p:sp>
      <p:sp>
        <p:nvSpPr>
          <p:cNvPr id="3" name="Content Placeholder 2">
            <a:extLst>
              <a:ext uri="{FF2B5EF4-FFF2-40B4-BE49-F238E27FC236}">
                <a16:creationId xmlns:a16="http://schemas.microsoft.com/office/drawing/2014/main" id="{0A63FC34-7129-4E2C-68AD-ADED5C14710E}"/>
              </a:ext>
            </a:extLst>
          </p:cNvPr>
          <p:cNvSpPr>
            <a:spLocks noGrp="1"/>
          </p:cNvSpPr>
          <p:nvPr>
            <p:ph idx="1"/>
          </p:nvPr>
        </p:nvSpPr>
        <p:spPr>
          <a:xfrm>
            <a:off x="640080" y="1350200"/>
            <a:ext cx="10890928" cy="4849432"/>
          </a:xfrm>
        </p:spPr>
        <p:txBody>
          <a:bodyPr>
            <a:normAutofit fontScale="92500" lnSpcReduction="20000"/>
          </a:bodyPr>
          <a:lstStyle/>
          <a:p>
            <a:r>
              <a:rPr lang="en-GB" dirty="0">
                <a:latin typeface="Century Gothic" panose="020B0502020202020204" pitchFamily="34" charset="0"/>
              </a:rPr>
              <a:t>As much as they are important, SATs are not the be all and end all.</a:t>
            </a:r>
          </a:p>
          <a:p>
            <a:r>
              <a:rPr lang="en-GB" dirty="0">
                <a:latin typeface="Century Gothic" panose="020B0502020202020204" pitchFamily="34" charset="0"/>
              </a:rPr>
              <a:t>They do not test lots of the other areas your child will excel in such as sport, creativity and imagination, kindness or sense of humour!</a:t>
            </a:r>
          </a:p>
          <a:p>
            <a:r>
              <a:rPr lang="en-GB" dirty="0">
                <a:latin typeface="Century Gothic" panose="020B0502020202020204" pitchFamily="34" charset="0"/>
              </a:rPr>
              <a:t>We will not be putting excess pressure on your child. We want them to achieve the best they can, but not at the expense of their mental wellbeing. Children achieve best when feeling relaxed and prepared, not stressed and anxious.</a:t>
            </a:r>
          </a:p>
          <a:p>
            <a:r>
              <a:rPr lang="en-GB" dirty="0">
                <a:latin typeface="Century Gothic" panose="020B0502020202020204" pitchFamily="34" charset="0"/>
              </a:rPr>
              <a:t>Through our in-school practice, children will know what to expect from the papers, so there will be no surprises.</a:t>
            </a:r>
            <a:r>
              <a:rPr lang="en-US" altLang="en-US" dirty="0">
                <a:latin typeface="Century Gothic" panose="020B0502020202020204" pitchFamily="34" charset="0"/>
              </a:rPr>
              <a:t> </a:t>
            </a:r>
          </a:p>
          <a:p>
            <a:r>
              <a:rPr lang="en-US" altLang="en-US" dirty="0">
                <a:latin typeface="Century Gothic" panose="020B0502020202020204" pitchFamily="34" charset="0"/>
              </a:rPr>
              <a:t>Tests take place in a quiet, supportive environment with adults children know.</a:t>
            </a:r>
          </a:p>
          <a:p>
            <a:r>
              <a:rPr lang="en-US" dirty="0">
                <a:latin typeface="Century Gothic" panose="020B0502020202020204" pitchFamily="34" charset="0"/>
              </a:rPr>
              <a:t>We will offer reassurance and support throughout this entire process. Children will know they can ask us about anything.</a:t>
            </a:r>
          </a:p>
          <a:p>
            <a:r>
              <a:rPr lang="en-US" dirty="0">
                <a:latin typeface="Century Gothic" panose="020B0502020202020204" pitchFamily="34" charset="0"/>
              </a:rPr>
              <a:t>We will tell children we will be proud of their effort and hard-work, regardless of the scores they achieve.</a:t>
            </a:r>
            <a:endParaRPr lang="en-GB" dirty="0"/>
          </a:p>
          <a:p>
            <a:endParaRPr lang="en-GB" dirty="0"/>
          </a:p>
        </p:txBody>
      </p:sp>
    </p:spTree>
    <p:extLst>
      <p:ext uri="{BB962C8B-B14F-4D97-AF65-F5344CB8AC3E}">
        <p14:creationId xmlns:p14="http://schemas.microsoft.com/office/powerpoint/2010/main" val="2623943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46CD0-EC38-5D11-DBC1-93A9F74083B9}"/>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7AD4B226-28E4-465B-221C-2A6BCCFE18D3}"/>
              </a:ext>
            </a:extLst>
          </p:cNvPr>
          <p:cNvSpPr>
            <a:spLocks noGrp="1"/>
          </p:cNvSpPr>
          <p:nvPr>
            <p:ph idx="1"/>
          </p:nvPr>
        </p:nvSpPr>
        <p:spPr/>
        <p:txBody>
          <a:bodyPr/>
          <a:lstStyle/>
          <a:p>
            <a:r>
              <a:rPr lang="en-GB" dirty="0"/>
              <a:t>Please do not hesitate to speak to or contact me about anything regarding Year 6 SATs.</a:t>
            </a:r>
          </a:p>
          <a:p>
            <a:endParaRPr lang="en-GB" dirty="0"/>
          </a:p>
          <a:p>
            <a:r>
              <a:rPr lang="en-GB" dirty="0"/>
              <a:t>All of your children are working exceptionally hard already and I know they will continue to do so! I’m already so proud of them!</a:t>
            </a:r>
          </a:p>
        </p:txBody>
      </p:sp>
    </p:spTree>
    <p:extLst>
      <p:ext uri="{BB962C8B-B14F-4D97-AF65-F5344CB8AC3E}">
        <p14:creationId xmlns:p14="http://schemas.microsoft.com/office/powerpoint/2010/main" val="3400300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6F1C7-AFC4-CBDE-AA17-8B75217AF58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1EE38F5-4167-907B-9605-B22BFE35C1F1}"/>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9991262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5A95B-3809-A7FE-4900-C92F1771E68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0265FE8-E6A7-F299-396B-03D8E226DFC7}"/>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814789809"/>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TotalTime>295</TotalTime>
  <Words>1509</Words>
  <Application>Microsoft Office PowerPoint</Application>
  <PresentationFormat>Widescreen</PresentationFormat>
  <Paragraphs>126</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Century Gothic</vt:lpstr>
      <vt:lpstr>Grandview Display</vt:lpstr>
      <vt:lpstr>DashVTI</vt:lpstr>
      <vt:lpstr>Year 6 SATs information for parents</vt:lpstr>
      <vt:lpstr>What this session will contain:</vt:lpstr>
      <vt:lpstr>Why are the SATs are done?</vt:lpstr>
      <vt:lpstr>How are the SATs scored</vt:lpstr>
      <vt:lpstr>What are the tests?</vt:lpstr>
      <vt:lpstr>When are the tests this year?</vt:lpstr>
      <vt:lpstr>What each test will contain?</vt:lpstr>
      <vt:lpstr>Reading Paper – 60 minutes</vt:lpstr>
      <vt:lpstr>Grammar, punctuation and spelling</vt:lpstr>
      <vt:lpstr>Arithmetic</vt:lpstr>
      <vt:lpstr>Reasoning Papers</vt:lpstr>
      <vt:lpstr>Writing – NOT A SATS TEST!</vt:lpstr>
      <vt:lpstr>Additional Support</vt:lpstr>
      <vt:lpstr>How is it decided if a child gets additional support?</vt:lpstr>
      <vt:lpstr>How are we supporting your child?</vt:lpstr>
      <vt:lpstr>How can you support your child?</vt:lpstr>
      <vt:lpstr>Supporting your child’s wellbeing</vt:lpstr>
      <vt:lpstr>Any questions?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Matthew Hughes</dc:creator>
  <cp:lastModifiedBy>Matthew Hughes</cp:lastModifiedBy>
  <cp:revision>1</cp:revision>
  <dcterms:created xsi:type="dcterms:W3CDTF">2026-01-25T11:16:56Z</dcterms:created>
  <dcterms:modified xsi:type="dcterms:W3CDTF">2026-01-26T16:55:29Z</dcterms:modified>
</cp:coreProperties>
</file>